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sldIdLst>
    <p:sldId id="257" r:id="rId6"/>
    <p:sldId id="256" r:id="rId7"/>
    <p:sldId id="258" r:id="rId8"/>
    <p:sldId id="259" r:id="rId9"/>
    <p:sldId id="264" r:id="rId10"/>
    <p:sldId id="265" r:id="rId11"/>
    <p:sldId id="266" r:id="rId12"/>
    <p:sldId id="267" r:id="rId13"/>
    <p:sldId id="268" r:id="rId14"/>
    <p:sldId id="269" r:id="rId15"/>
    <p:sldId id="263" r:id="rId1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F9F1A5"/>
    <a:srgbClr val="B4009E"/>
    <a:srgbClr val="E74856"/>
    <a:srgbClr val="61D6D6"/>
    <a:srgbClr val="16C60C"/>
    <a:srgbClr val="3B78FF"/>
    <a:srgbClr val="767676"/>
    <a:srgbClr val="CCCCCC"/>
    <a:srgbClr val="C19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ED02C0-AB59-4734-9B00-946DD8DE5A55}" v="334" dt="2022-09-24T05:48:25.83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p:scale>
          <a:sx n="80" d="100"/>
          <a:sy n="80" d="100"/>
        </p:scale>
        <p:origin x="36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10.png>
</file>

<file path=ppt/media/image11.png>
</file>

<file path=ppt/media/image2.png>
</file>

<file path=ppt/media/image3.gif>
</file>

<file path=ppt/media/image4.png>
</file>

<file path=ppt/media/image5.png>
</file>

<file path=ppt/media/image6.sv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027BB1-08F3-4009-79A3-F82DA484B59F}"/>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9C0A1C22-B20C-B9E4-6BFF-3651FFE902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20A88ED-0B3C-1324-7CC8-21BFEC4EDB36}"/>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E617D475-B18E-79A0-94AB-0B578557561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CCCB66AD-B24F-A7B8-5733-C5C5C920BC30}"/>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1078559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22C67C-52C2-FCBA-1474-E94D71423B6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A8B73B13-6B19-FADD-103D-23B7807BF3F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2E672EC9-D9A2-FF7A-F82A-52A919B2C5A4}"/>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5AC7E894-8411-891E-857D-BAEF779E752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7159883-DCFE-90ED-6371-F5DF8DC93C25}"/>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2634202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EF52022-D04A-FAFD-2CDF-4ECDE11D86F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37EAEBB-24AE-6C0A-3CF3-795B4BF6DF19}"/>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A44D322D-F7FC-8B2B-D405-E2A4EEF3DF3A}"/>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5E2BA823-34F9-2275-C482-43C5AE79DA6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EDAD7D9-B0E8-CA2B-24CB-AE004CE5F7E9}"/>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27554010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EAF1C5E-C1FF-476B-B772-083579EF99F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A71D6865-19A1-4595-ACB1-7F556149B2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381C6A64-3677-410B-B0E4-52CABDC19AEF}"/>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1E81D38E-3719-4328-8D2D-1CE5E883401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035AF38-4915-4D62-BD42-9DF28DE1E547}"/>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35726192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3A151F-6D12-439C-A100-A8466F255C0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F7CC3D21-B92C-4124-82F2-EFFCAA5F2A14}"/>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6EAE47F-5D0C-46F7-A375-B8E8ECBDE205}"/>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A9374839-643D-4567-8A58-93CB8AC19F5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EAD0EE3-722A-43FF-810E-F07D9160B7D5}"/>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13034400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CC63E2-29A4-43B9-9E8A-C1F4B286F32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5D6BE2DD-347C-43C6-8F04-C063ACCB8D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34E6D0CF-F26A-4614-B798-919FFD12D381}"/>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37B46F43-79C1-43FD-8A4B-744A50D78B1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788CEF6-3233-4E4D-BE1F-EAD93585BBDF}"/>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20711345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AE6292-62BE-4BEE-BA31-B5BF3017C9C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1F88035-97D0-4DF8-8001-3D05D722EEE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F5A3D4D7-3DB3-40FA-BEE5-BC6C312A8A1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985C8A89-B507-4C91-A892-DF7BC5A295B6}"/>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6" name="Marcador de pie de página 5">
            <a:extLst>
              <a:ext uri="{FF2B5EF4-FFF2-40B4-BE49-F238E27FC236}">
                <a16:creationId xmlns:a16="http://schemas.microsoft.com/office/drawing/2014/main" id="{1F054773-256F-4C2A-8FE5-D5822F5FC0E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CA32AD7-06DB-4C81-B6D2-7D5B534A08FD}"/>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25264587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DFAE80-B501-43BC-BAF2-0B280162E66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50A1D9F4-58D2-4949-BE99-C6B5C84769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5322C194-E230-4B22-BF48-0E6A1A26840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C876F8C5-D086-4765-9D58-4B5C7E8CA2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BAD0077E-4C2B-4270-B6F8-CB23D1A8F17F}"/>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CE1EAACC-C4B4-4111-9EA3-35A213AA37AC}"/>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8" name="Marcador de pie de página 7">
            <a:extLst>
              <a:ext uri="{FF2B5EF4-FFF2-40B4-BE49-F238E27FC236}">
                <a16:creationId xmlns:a16="http://schemas.microsoft.com/office/drawing/2014/main" id="{BECECCA0-A39A-4CB6-ABAF-BE7EEDFA48B7}"/>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9E221D92-1593-4282-AE79-0DA1208A7CA7}"/>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19834653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7C73C4-9792-4907-A55E-1874109D514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F8350AC5-1443-48C1-9E96-06C7C33353F1}"/>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4" name="Marcador de pie de página 3">
            <a:extLst>
              <a:ext uri="{FF2B5EF4-FFF2-40B4-BE49-F238E27FC236}">
                <a16:creationId xmlns:a16="http://schemas.microsoft.com/office/drawing/2014/main" id="{DD528FBC-636C-42C6-AD71-E888BB88EA79}"/>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7951D82-60A2-4240-92D9-E1784268C836}"/>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36827815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8F030552-60F9-4C0B-98DF-4813C9EAA0CA}"/>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3" name="Marcador de pie de página 2">
            <a:extLst>
              <a:ext uri="{FF2B5EF4-FFF2-40B4-BE49-F238E27FC236}">
                <a16:creationId xmlns:a16="http://schemas.microsoft.com/office/drawing/2014/main" id="{CF8CAF01-2D45-4198-AC9B-B9ADD5BBEF5A}"/>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914A92C2-CFA6-41B9-8935-A5C1E694D250}"/>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42236481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7215F-F202-40C7-B74D-E510F9F5533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A82E7D63-CCE3-4039-92BD-6FD4892AD0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C597DFB-5E38-4087-A9F5-A0400398E8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99478D84-C3CF-4E8D-88BC-565612F814CA}"/>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6" name="Marcador de pie de página 5">
            <a:extLst>
              <a:ext uri="{FF2B5EF4-FFF2-40B4-BE49-F238E27FC236}">
                <a16:creationId xmlns:a16="http://schemas.microsoft.com/office/drawing/2014/main" id="{9AF06251-B276-4C65-B18E-B7C9CCBB545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6BF0F0F4-E806-4ED4-9143-5B8B18130C44}"/>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1208299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52317A-0790-6DC3-534C-AAC8FD3BF8D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2BC7C6A-9779-9C63-69E3-AC4CF1A6D42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D4C81FE-B1FD-1D1D-F53E-53E38A6F6939}"/>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4417C7E7-CA77-77A9-D0F1-F0A4A0F815A9}"/>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1F3F13F-762F-7A8B-7018-A0B9B1BA9E42}"/>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42513533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2A7FE1-68FD-4F35-A2EE-D4C65DA17E5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CFBE45A5-4080-4E3E-98CE-0EB46FF2B4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6F57F3BB-C9F3-4951-AD25-293EBB9B2B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5EF1AAF-20A0-46AF-A2DB-5C25E1716C4E}"/>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6" name="Marcador de pie de página 5">
            <a:extLst>
              <a:ext uri="{FF2B5EF4-FFF2-40B4-BE49-F238E27FC236}">
                <a16:creationId xmlns:a16="http://schemas.microsoft.com/office/drawing/2014/main" id="{8F60AA09-6275-4295-A8D2-55F5CA2678D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9216F56-EA94-4ED6-B0C6-AD2DC319E771}"/>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19133839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4046C0-3AE1-4BE0-97B8-ABE82895428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A607F9D2-815E-4711-BD0D-8097118C4C8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411E640D-A9B4-4C4C-BF52-8CA495221835}"/>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6AD32236-DD19-48E8-8306-64E11D810E4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EC24D01-3AD2-4061-9F11-571262871D80}"/>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5346835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8BFA14F-CFB3-41A9-A71B-2153B4F1811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7091F798-4E2C-47A6-94C0-EDAA8FEAAC57}"/>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343528EF-CB00-42A1-9B5C-4E5C595FE5A8}"/>
              </a:ext>
            </a:extLst>
          </p:cNvPr>
          <p:cNvSpPr>
            <a:spLocks noGrp="1"/>
          </p:cNvSpPr>
          <p:nvPr>
            <p:ph type="dt" sz="half" idx="10"/>
          </p:nvPr>
        </p:nvSpPr>
        <p:spPr/>
        <p:txBody>
          <a:body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3B10DDF6-497D-46CC-9567-5A4C91A362C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EF98C07-0691-4E87-8352-061EE11C2C6A}"/>
              </a:ext>
            </a:extLst>
          </p:cNvPr>
          <p:cNvSpPr>
            <a:spLocks noGrp="1"/>
          </p:cNvSpPr>
          <p:nvPr>
            <p:ph type="sldNum" sz="quarter" idx="12"/>
          </p:nvPr>
        </p:nvSpPr>
        <p:spPr/>
        <p:txBody>
          <a:bodyPr/>
          <a:lstStyle/>
          <a:p>
            <a:fld id="{A3F0DD53-81E8-4D77-A959-694D0E8AFE1A}" type="slidenum">
              <a:rPr lang="es-MX" smtClean="0"/>
              <a:t>‹Nº›</a:t>
            </a:fld>
            <a:endParaRPr lang="es-MX"/>
          </a:p>
        </p:txBody>
      </p:sp>
    </p:spTree>
    <p:extLst>
      <p:ext uri="{BB962C8B-B14F-4D97-AF65-F5344CB8AC3E}">
        <p14:creationId xmlns:p14="http://schemas.microsoft.com/office/powerpoint/2010/main" val="419112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C90545-E40B-6E57-BF1F-84A2A48A652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11C57AB-4981-77CE-EDBE-65F73193BA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BA0B384-1D5B-50CA-FD1A-6A69B910FF9B}"/>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654F6F0F-5999-C471-8C9E-6C0E3D6D0FE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6A4F770-784E-0B6A-7AB3-4DB45CE40AEC}"/>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2289004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E1E653-60B8-064D-44F2-944EBBD6D89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E0E39ADF-3ED2-FD24-104C-2F795C455D51}"/>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201C199E-084A-85A7-6F95-A8EC007503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7B67615F-AB11-58A7-F7C2-7BE0B70C0A13}"/>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6" name="Marcador de pie de página 5">
            <a:extLst>
              <a:ext uri="{FF2B5EF4-FFF2-40B4-BE49-F238E27FC236}">
                <a16:creationId xmlns:a16="http://schemas.microsoft.com/office/drawing/2014/main" id="{E2F4F522-F53F-3611-435C-913088D519CC}"/>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A792B6C-9F97-39E6-AEA0-26E5BF35AC5A}"/>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429082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7D2E63-CB58-76FA-6608-78161969641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86CE98D3-4875-93FD-00D1-8F279042FE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47B7365-41DE-3305-0311-A2518FCA669D}"/>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53F66DD-3CAD-50F2-1177-3C683ABEC9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741CB0C-5BAE-C8D8-441E-2317B3674DE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F2FDBCE2-8D63-57F5-320C-A063561E523D}"/>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8" name="Marcador de pie de página 7">
            <a:extLst>
              <a:ext uri="{FF2B5EF4-FFF2-40B4-BE49-F238E27FC236}">
                <a16:creationId xmlns:a16="http://schemas.microsoft.com/office/drawing/2014/main" id="{E1BA7A33-3ABD-AE7E-9EB3-DF20CCA63F95}"/>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15D7B64A-9191-8F45-0F95-0166D7BF62D4}"/>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2404547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FA38A8-B506-F34A-3885-BE612C4BC505}"/>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F7F14283-700B-14D9-3E6B-EE3D5A194147}"/>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4" name="Marcador de pie de página 3">
            <a:extLst>
              <a:ext uri="{FF2B5EF4-FFF2-40B4-BE49-F238E27FC236}">
                <a16:creationId xmlns:a16="http://schemas.microsoft.com/office/drawing/2014/main" id="{F4BD69E2-30EB-55B7-0E64-1E1E407C490A}"/>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44C41B90-C3FB-AECB-68B2-DD0282C95DCA}"/>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1170989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FE51B23-F1D6-EABF-0584-2D74FC3DAFD8}"/>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3" name="Marcador de pie de página 2">
            <a:extLst>
              <a:ext uri="{FF2B5EF4-FFF2-40B4-BE49-F238E27FC236}">
                <a16:creationId xmlns:a16="http://schemas.microsoft.com/office/drawing/2014/main" id="{3329F912-FD2E-5E76-E2FC-3B7F33E44B27}"/>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CA640731-8D94-FC01-1D61-AF0694D02C02}"/>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1481151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908C83-A90B-D863-9C3C-2A610E335B76}"/>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18C715C1-B39D-8B45-5A83-843B1D288F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2F9A8768-B74F-F65A-3831-810BF8BB6A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04ABCE5A-4C26-C344-DFA2-AAC5E808E1A3}"/>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6" name="Marcador de pie de página 5">
            <a:extLst>
              <a:ext uri="{FF2B5EF4-FFF2-40B4-BE49-F238E27FC236}">
                <a16:creationId xmlns:a16="http://schemas.microsoft.com/office/drawing/2014/main" id="{34555FA5-D9BD-26CD-29BD-F1B294034BF7}"/>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444FF78-2C03-B55E-A4E4-A8EF38DF72DE}"/>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3267625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9A0F26-4E7B-2524-9D40-E55861CB239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ADA6D45A-FCF9-D2D9-6DA3-F3792B243A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65676BB5-1DCE-F104-588C-D440AC851D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25CC48E-5360-9F84-1E4C-891F9277D9D1}"/>
              </a:ext>
            </a:extLst>
          </p:cNvPr>
          <p:cNvSpPr>
            <a:spLocks noGrp="1"/>
          </p:cNvSpPr>
          <p:nvPr>
            <p:ph type="dt" sz="half" idx="10"/>
          </p:nvPr>
        </p:nvSpPr>
        <p:spPr/>
        <p:txBody>
          <a:bodyPr/>
          <a:lstStyle/>
          <a:p>
            <a:fld id="{37DD8868-57A2-4793-878E-AF1F4305DAB4}" type="datetimeFigureOut">
              <a:rPr lang="es-MX" smtClean="0"/>
              <a:t>23/09/2022</a:t>
            </a:fld>
            <a:endParaRPr lang="es-MX"/>
          </a:p>
        </p:txBody>
      </p:sp>
      <p:sp>
        <p:nvSpPr>
          <p:cNvPr id="6" name="Marcador de pie de página 5">
            <a:extLst>
              <a:ext uri="{FF2B5EF4-FFF2-40B4-BE49-F238E27FC236}">
                <a16:creationId xmlns:a16="http://schemas.microsoft.com/office/drawing/2014/main" id="{9C8A2B76-27F2-6EFB-D49B-145D759DB578}"/>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9B6F6C8-7A47-7D93-0EF1-245D8B8CD432}"/>
              </a:ext>
            </a:extLst>
          </p:cNvPr>
          <p:cNvSpPr>
            <a:spLocks noGrp="1"/>
          </p:cNvSpPr>
          <p:nvPr>
            <p:ph type="sldNum" sz="quarter" idx="12"/>
          </p:nvPr>
        </p:nvSpPr>
        <p:spPr/>
        <p:txBody>
          <a:bodyPr/>
          <a:lstStyle/>
          <a:p>
            <a:fld id="{F1AF13DF-51E0-4276-B2CD-A5E10BA232C3}" type="slidenum">
              <a:rPr lang="es-MX" smtClean="0"/>
              <a:t>‹Nº›</a:t>
            </a:fld>
            <a:endParaRPr lang="es-MX"/>
          </a:p>
        </p:txBody>
      </p:sp>
    </p:spTree>
    <p:extLst>
      <p:ext uri="{BB962C8B-B14F-4D97-AF65-F5344CB8AC3E}">
        <p14:creationId xmlns:p14="http://schemas.microsoft.com/office/powerpoint/2010/main" val="1487522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BE8A11E8-1BFA-0D91-E960-7341706A72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C452BD1-5824-D282-9968-E82635988E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AF84DEF-1C44-5E05-BE30-D0AE63DCAA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DD8868-57A2-4793-878E-AF1F4305DAB4}" type="datetimeFigureOut">
              <a:rPr lang="es-MX" smtClean="0"/>
              <a:t>23/09/2022</a:t>
            </a:fld>
            <a:endParaRPr lang="es-MX"/>
          </a:p>
        </p:txBody>
      </p:sp>
      <p:sp>
        <p:nvSpPr>
          <p:cNvPr id="5" name="Marcador de pie de página 4">
            <a:extLst>
              <a:ext uri="{FF2B5EF4-FFF2-40B4-BE49-F238E27FC236}">
                <a16:creationId xmlns:a16="http://schemas.microsoft.com/office/drawing/2014/main" id="{89140AE5-F6E9-E9B6-946E-E3AE85B7CA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D39E8707-C227-AA61-5374-5F3E24054F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F13DF-51E0-4276-B2CD-A5E10BA232C3}" type="slidenum">
              <a:rPr lang="es-MX" smtClean="0"/>
              <a:t>‹Nº›</a:t>
            </a:fld>
            <a:endParaRPr lang="es-MX"/>
          </a:p>
        </p:txBody>
      </p:sp>
    </p:spTree>
    <p:extLst>
      <p:ext uri="{BB962C8B-B14F-4D97-AF65-F5344CB8AC3E}">
        <p14:creationId xmlns:p14="http://schemas.microsoft.com/office/powerpoint/2010/main" val="1315236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3BA2999-1617-444A-ADBB-D90D39E9DE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D535CFC-1355-450F-B321-4828EBBB20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8376571-9D2E-4DB5-9639-D143450369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D31291-9898-4FEB-9044-BEC7FFD955BD}" type="datetimeFigureOut">
              <a:rPr lang="es-MX" smtClean="0"/>
              <a:t>23/09/2022</a:t>
            </a:fld>
            <a:endParaRPr lang="es-MX"/>
          </a:p>
        </p:txBody>
      </p:sp>
      <p:sp>
        <p:nvSpPr>
          <p:cNvPr id="5" name="Marcador de pie de página 4">
            <a:extLst>
              <a:ext uri="{FF2B5EF4-FFF2-40B4-BE49-F238E27FC236}">
                <a16:creationId xmlns:a16="http://schemas.microsoft.com/office/drawing/2014/main" id="{A7453DAB-221B-4A9E-901D-F9B09B8484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FB4320AA-7140-48D1-9D4C-845C93CA03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F0DD53-81E8-4D77-A959-694D0E8AFE1A}" type="slidenum">
              <a:rPr lang="es-MX" smtClean="0"/>
              <a:t>‹Nº›</a:t>
            </a:fld>
            <a:endParaRPr lang="es-MX"/>
          </a:p>
        </p:txBody>
      </p:sp>
    </p:spTree>
    <p:extLst>
      <p:ext uri="{BB962C8B-B14F-4D97-AF65-F5344CB8AC3E}">
        <p14:creationId xmlns:p14="http://schemas.microsoft.com/office/powerpoint/2010/main" val="30536161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image" Target="../media/image3.gif"/></Relationships>
</file>

<file path=ppt/slides/_rels/slide11.xml.rels><?xml version="1.0" encoding="UTF-8" standalone="yes"?>
<Relationships xmlns="http://schemas.openxmlformats.org/package/2006/relationships"><Relationship Id="rId3" Type="http://schemas.openxmlformats.org/officeDocument/2006/relationships/hyperlink" Target="https://blog.utp.edu.co/jnsanchez/files/2018/04/programacion-Devian-C.pdf" TargetMode="External"/><Relationship Id="rId2" Type="http://schemas.openxmlformats.org/officeDocument/2006/relationships/hyperlink" Target="https://es.stackoverflow.com/questions/59791/c%C3%B3mo-imprimir-caracteres-con-acentos-en-c" TargetMode="External"/><Relationship Id="rId1" Type="http://schemas.openxmlformats.org/officeDocument/2006/relationships/slideLayout" Target="../slideLayouts/slideLayout2.xml"/><Relationship Id="rId4" Type="http://schemas.openxmlformats.org/officeDocument/2006/relationships/hyperlink" Target="http://micodigocpp.blogspot.com/2013/11/crear-la-funcion-gotoxy-en-dev-c.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png"/><Relationship Id="rId5" Type="http://schemas.openxmlformats.org/officeDocument/2006/relationships/image" Target="../media/image9.png"/><Relationship Id="rId4" Type="http://schemas.openxmlformats.org/officeDocument/2006/relationships/image" Target="../media/image3.gif"/></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image" Target="../media/image3.gif"/></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5B0B7232-8EB0-4095-874B-7F42DF435D87}"/>
              </a:ext>
            </a:extLst>
          </p:cNvPr>
          <p:cNvPicPr>
            <a:picLocks noChangeAspect="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4671056" y="279969"/>
            <a:ext cx="2849889" cy="2571984"/>
          </a:xfrm>
          <a:prstGeom prst="rect">
            <a:avLst/>
          </a:prstGeom>
        </p:spPr>
      </p:pic>
      <p:sp>
        <p:nvSpPr>
          <p:cNvPr id="15" name="Rectángulo: esquinas redondeadas 14">
            <a:extLst>
              <a:ext uri="{FF2B5EF4-FFF2-40B4-BE49-F238E27FC236}">
                <a16:creationId xmlns:a16="http://schemas.microsoft.com/office/drawing/2014/main" id="{C77E8E29-A163-49F7-98AC-D12AEF4EC6EE}"/>
              </a:ext>
            </a:extLst>
          </p:cNvPr>
          <p:cNvSpPr/>
          <p:nvPr/>
        </p:nvSpPr>
        <p:spPr>
          <a:xfrm>
            <a:off x="972221" y="4170686"/>
            <a:ext cx="10247550" cy="400110"/>
          </a:xfrm>
          <a:prstGeom prst="roundRect">
            <a:avLst/>
          </a:prstGeom>
          <a:gradFill flip="none" rotWithShape="1">
            <a:gsLst>
              <a:gs pos="0">
                <a:schemeClr val="bg1">
                  <a:alpha val="0"/>
                </a:schemeClr>
              </a:gs>
              <a:gs pos="83000">
                <a:schemeClr val="accent1">
                  <a:lumMod val="75000"/>
                </a:schemeClr>
              </a:gs>
              <a:gs pos="17000">
                <a:schemeClr val="accent1">
                  <a:lumMod val="75000"/>
                </a:schemeClr>
              </a:gs>
              <a:gs pos="100000">
                <a:schemeClr val="bg1">
                  <a:alpha val="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2200" b="1" i="1" u="none" strike="noStrike" kern="1200" cap="none" spc="0" normalizeH="0" baseline="0" noProof="0" dirty="0">
                <a:ln>
                  <a:noFill/>
                </a:ln>
                <a:solidFill>
                  <a:prstClr val="white"/>
                </a:solidFill>
                <a:effectLst/>
                <a:uLnTx/>
                <a:uFillTx/>
                <a:latin typeface="Candara" panose="020E0502030303020204" pitchFamily="34" charset="0"/>
                <a:ea typeface="+mn-ea"/>
                <a:cs typeface="+mn-cs"/>
              </a:rPr>
              <a:t>Departamento de Ciencias de  la Computación</a:t>
            </a:r>
          </a:p>
        </p:txBody>
      </p:sp>
      <p:grpSp>
        <p:nvGrpSpPr>
          <p:cNvPr id="22" name="Grupo 21">
            <a:extLst>
              <a:ext uri="{FF2B5EF4-FFF2-40B4-BE49-F238E27FC236}">
                <a16:creationId xmlns:a16="http://schemas.microsoft.com/office/drawing/2014/main" id="{4CD9ACA8-4CE0-4FB2-BC74-4D7FBAE38CEA}"/>
              </a:ext>
            </a:extLst>
          </p:cNvPr>
          <p:cNvGrpSpPr/>
          <p:nvPr/>
        </p:nvGrpSpPr>
        <p:grpSpPr>
          <a:xfrm>
            <a:off x="1703627" y="4809173"/>
            <a:ext cx="8784738" cy="1508105"/>
            <a:chOff x="2922559" y="3938739"/>
            <a:chExt cx="8084821" cy="1508105"/>
          </a:xfrm>
        </p:grpSpPr>
        <p:sp>
          <p:nvSpPr>
            <p:cNvPr id="17" name="CuadroTexto 16">
              <a:extLst>
                <a:ext uri="{FF2B5EF4-FFF2-40B4-BE49-F238E27FC236}">
                  <a16:creationId xmlns:a16="http://schemas.microsoft.com/office/drawing/2014/main" id="{B24790FF-60C8-40E4-A9FE-BB8D71793D74}"/>
                </a:ext>
              </a:extLst>
            </p:cNvPr>
            <p:cNvSpPr txBox="1"/>
            <p:nvPr/>
          </p:nvSpPr>
          <p:spPr>
            <a:xfrm>
              <a:off x="2922559" y="3938739"/>
              <a:ext cx="3473824" cy="150810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ln>
                    <a:noFill/>
                  </a:ln>
                  <a:solidFill>
                    <a:schemeClr val="accent1">
                      <a:lumMod val="75000"/>
                    </a:schemeClr>
                  </a:solidFill>
                  <a:effectLst/>
                  <a:uLnTx/>
                  <a:uFillTx/>
                  <a:latin typeface="Candara" panose="020E0502030303020204" pitchFamily="34" charset="0"/>
                  <a:ea typeface="+mn-ea"/>
                  <a:cs typeface="+mn-cs"/>
                </a:rPr>
                <a:t>Asignatura:</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1800" b="0" i="1" u="none" strike="noStrike" kern="1200" cap="none" spc="0" normalizeH="0" baseline="0" noProof="0" dirty="0">
                  <a:ln>
                    <a:noFill/>
                  </a:ln>
                  <a:solidFill>
                    <a:prstClr val="black"/>
                  </a:solidFill>
                  <a:effectLst/>
                  <a:uLnTx/>
                  <a:uFillTx/>
                  <a:latin typeface="Candara" panose="020E0502030303020204" pitchFamily="34" charset="0"/>
                  <a:ea typeface="+mn-ea"/>
                  <a:cs typeface="+mn-cs"/>
                </a:rPr>
                <a:t>“LENGUAJES DE COMPUTACIÓN”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1"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ln>
                    <a:noFill/>
                  </a:ln>
                  <a:solidFill>
                    <a:schemeClr val="accent1">
                      <a:lumMod val="75000"/>
                    </a:schemeClr>
                  </a:solidFill>
                  <a:effectLst/>
                  <a:uLnTx/>
                  <a:uFillTx/>
                  <a:latin typeface="Candara" panose="020E0502030303020204" pitchFamily="34" charset="0"/>
                  <a:ea typeface="+mn-ea"/>
                  <a:cs typeface="+mn-cs"/>
                </a:rPr>
                <a:t>Profesor:</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00" b="1" i="0" u="none" strike="noStrike" kern="1200" cap="none" spc="0" normalizeH="0" baseline="0" noProof="0" dirty="0">
                <a:ln>
                  <a:noFill/>
                </a:ln>
                <a:solidFill>
                  <a:srgbClr val="696464">
                    <a:lumMod val="50000"/>
                  </a:srgbClr>
                </a:solidFill>
                <a:effectLst/>
                <a:uLnTx/>
                <a:uFillTx/>
                <a:latin typeface="Candara" panose="020E050203030302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Rosalinda Avendaño López</a:t>
              </a:r>
            </a:p>
          </p:txBody>
        </p:sp>
        <p:grpSp>
          <p:nvGrpSpPr>
            <p:cNvPr id="21" name="Grupo 20">
              <a:extLst>
                <a:ext uri="{FF2B5EF4-FFF2-40B4-BE49-F238E27FC236}">
                  <a16:creationId xmlns:a16="http://schemas.microsoft.com/office/drawing/2014/main" id="{CEFDBEA0-1AB5-4223-9A96-69D48ADD13B6}"/>
                </a:ext>
              </a:extLst>
            </p:cNvPr>
            <p:cNvGrpSpPr/>
            <p:nvPr/>
          </p:nvGrpSpPr>
          <p:grpSpPr>
            <a:xfrm>
              <a:off x="6531924" y="3938739"/>
              <a:ext cx="4475456" cy="1205314"/>
              <a:chOff x="3976983" y="3979080"/>
              <a:chExt cx="4475456" cy="1205314"/>
            </a:xfrm>
          </p:grpSpPr>
          <p:grpSp>
            <p:nvGrpSpPr>
              <p:cNvPr id="19" name="Grupo 18">
                <a:extLst>
                  <a:ext uri="{FF2B5EF4-FFF2-40B4-BE49-F238E27FC236}">
                    <a16:creationId xmlns:a16="http://schemas.microsoft.com/office/drawing/2014/main" id="{D1CC5FD3-FAE0-4282-A065-E1EF4D26B5F4}"/>
                  </a:ext>
                </a:extLst>
              </p:cNvPr>
              <p:cNvGrpSpPr/>
              <p:nvPr/>
            </p:nvGrpSpPr>
            <p:grpSpPr>
              <a:xfrm>
                <a:off x="3976983" y="4261064"/>
                <a:ext cx="4475456" cy="923330"/>
                <a:chOff x="5952564" y="4053481"/>
                <a:chExt cx="4475456" cy="923330"/>
              </a:xfrm>
            </p:grpSpPr>
            <p:sp>
              <p:nvSpPr>
                <p:cNvPr id="12" name="CuadroTexto 11">
                  <a:extLst>
                    <a:ext uri="{FF2B5EF4-FFF2-40B4-BE49-F238E27FC236}">
                      <a16:creationId xmlns:a16="http://schemas.microsoft.com/office/drawing/2014/main" id="{E5E7A182-96F6-4811-AAE9-C987447476BE}"/>
                    </a:ext>
                  </a:extLst>
                </p:cNvPr>
                <p:cNvSpPr txBox="1"/>
                <p:nvPr/>
              </p:nvSpPr>
              <p:spPr>
                <a:xfrm>
                  <a:off x="5952564" y="4053481"/>
                  <a:ext cx="3473824" cy="923330"/>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chemeClr val="accent1">
                        <a:lumMod val="75000"/>
                      </a:schemeClr>
                    </a:buClr>
                    <a:buSzTx/>
                    <a:buFont typeface="Wingdings" panose="05000000000000000000" pitchFamily="2" charset="2"/>
                    <a:buChar char="§"/>
                    <a:tabLst/>
                    <a:defRPr/>
                  </a:pP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José Alfredo Díaz Robledo</a:t>
                  </a:r>
                </a:p>
                <a:p>
                  <a:pPr marL="285750" marR="0" lvl="0" indent="-285750" algn="l" defTabSz="914400" rtl="0" eaLnBrk="1" fontAlgn="auto" latinLnBrk="0" hangingPunct="1">
                    <a:lnSpc>
                      <a:spcPct val="100000"/>
                    </a:lnSpc>
                    <a:spcBef>
                      <a:spcPts val="0"/>
                    </a:spcBef>
                    <a:spcAft>
                      <a:spcPts val="0"/>
                    </a:spcAft>
                    <a:buClr>
                      <a:schemeClr val="accent1">
                        <a:lumMod val="75000"/>
                      </a:schemeClr>
                    </a:buClr>
                    <a:buSzTx/>
                    <a:buFont typeface="Wingdings" panose="05000000000000000000" pitchFamily="2" charset="2"/>
                    <a:buChar char="§"/>
                    <a:tabLst/>
                    <a:defRPr/>
                  </a:pP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Luis Manuel Flores Jiménez</a:t>
                  </a:r>
                </a:p>
                <a:p>
                  <a:pPr marL="285750" marR="0" lvl="0" indent="-285750" algn="l" defTabSz="914400" rtl="0" eaLnBrk="1" fontAlgn="auto" latinLnBrk="0" hangingPunct="1">
                    <a:lnSpc>
                      <a:spcPct val="100000"/>
                    </a:lnSpc>
                    <a:spcBef>
                      <a:spcPts val="0"/>
                    </a:spcBef>
                    <a:spcAft>
                      <a:spcPts val="0"/>
                    </a:spcAft>
                    <a:buClr>
                      <a:schemeClr val="accent1">
                        <a:lumMod val="75000"/>
                      </a:schemeClr>
                    </a:buClr>
                    <a:buSzTx/>
                    <a:buFont typeface="Wingdings" panose="05000000000000000000" pitchFamily="2" charset="2"/>
                    <a:buChar char="§"/>
                    <a:tabLst/>
                    <a:defRPr/>
                  </a:pP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Juan Francisco Gallo Ramírez</a:t>
                  </a:r>
                </a:p>
              </p:txBody>
            </p:sp>
            <p:sp>
              <p:nvSpPr>
                <p:cNvPr id="18" name="CuadroTexto 17">
                  <a:extLst>
                    <a:ext uri="{FF2B5EF4-FFF2-40B4-BE49-F238E27FC236}">
                      <a16:creationId xmlns:a16="http://schemas.microsoft.com/office/drawing/2014/main" id="{86D94712-FEEC-4558-8083-386C1DB56D91}"/>
                    </a:ext>
                  </a:extLst>
                </p:cNvPr>
                <p:cNvSpPr txBox="1"/>
                <p:nvPr/>
              </p:nvSpPr>
              <p:spPr>
                <a:xfrm>
                  <a:off x="9231302" y="4053481"/>
                  <a:ext cx="11967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ID: </a:t>
                  </a: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263742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ID: </a:t>
                  </a: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210501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ID: </a:t>
                  </a:r>
                  <a:r>
                    <a:rPr kumimoji="0" lang="es-MX" sz="1800" b="0" i="0" u="none" strike="noStrike" kern="1200" cap="none" spc="0" normalizeH="0" baseline="0" noProof="0" dirty="0">
                      <a:ln>
                        <a:noFill/>
                      </a:ln>
                      <a:solidFill>
                        <a:prstClr val="black"/>
                      </a:solidFill>
                      <a:effectLst/>
                      <a:uLnTx/>
                      <a:uFillTx/>
                      <a:latin typeface="Candara" panose="020E0502030303020204" pitchFamily="34" charset="0"/>
                      <a:ea typeface="+mn-ea"/>
                      <a:cs typeface="+mn-cs"/>
                    </a:rPr>
                    <a:t>232872</a:t>
                  </a:r>
                  <a:endParaRPr kumimoji="0" lang="es-MX" sz="1800" b="1" i="0" u="none" strike="noStrike" kern="1200" cap="none" spc="0" normalizeH="0" baseline="0" noProof="0" dirty="0">
                    <a:ln>
                      <a:noFill/>
                    </a:ln>
                    <a:solidFill>
                      <a:prstClr val="black"/>
                    </a:solidFill>
                    <a:effectLst/>
                    <a:uLnTx/>
                    <a:uFillTx/>
                    <a:latin typeface="Candara" panose="020E0502030303020204" pitchFamily="34" charset="0"/>
                    <a:ea typeface="+mn-ea"/>
                    <a:cs typeface="+mn-cs"/>
                  </a:endParaRPr>
                </a:p>
              </p:txBody>
            </p:sp>
          </p:grpSp>
          <p:sp>
            <p:nvSpPr>
              <p:cNvPr id="20" name="CuadroTexto 19">
                <a:extLst>
                  <a:ext uri="{FF2B5EF4-FFF2-40B4-BE49-F238E27FC236}">
                    <a16:creationId xmlns:a16="http://schemas.microsoft.com/office/drawing/2014/main" id="{F357E762-76F9-4006-BE6C-1D68660A6DF3}"/>
                  </a:ext>
                </a:extLst>
              </p:cNvPr>
              <p:cNvSpPr txBox="1"/>
              <p:nvPr/>
            </p:nvSpPr>
            <p:spPr>
              <a:xfrm>
                <a:off x="4380256" y="3979080"/>
                <a:ext cx="3473824"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MX" sz="1800" b="1" i="0" u="none" strike="noStrike" kern="1200" cap="none" spc="0" normalizeH="0" baseline="0" noProof="0" dirty="0">
                    <a:solidFill>
                      <a:schemeClr val="accent1">
                        <a:lumMod val="75000"/>
                      </a:schemeClr>
                    </a:solidFill>
                    <a:effectLst/>
                    <a:uLnTx/>
                    <a:uFillTx/>
                    <a:latin typeface="Candara" panose="020E0502030303020204" pitchFamily="34" charset="0"/>
                    <a:ea typeface="+mn-ea"/>
                    <a:cs typeface="+mn-cs"/>
                  </a:rPr>
                  <a:t>Alumnos:</a:t>
                </a:r>
                <a:endParaRPr kumimoji="0" lang="es-MX" sz="1800" b="0" i="0" u="none" strike="noStrike" kern="1200" cap="none" spc="0" normalizeH="0" baseline="0" noProof="0" dirty="0">
                  <a:solidFill>
                    <a:schemeClr val="accent1">
                      <a:lumMod val="75000"/>
                    </a:schemeClr>
                  </a:solidFill>
                  <a:effectLst/>
                  <a:uLnTx/>
                  <a:uFillTx/>
                  <a:latin typeface="Candara" panose="020E0502030303020204" pitchFamily="34" charset="0"/>
                  <a:ea typeface="+mn-ea"/>
                  <a:cs typeface="+mn-cs"/>
                </a:endParaRPr>
              </a:p>
            </p:txBody>
          </p:sp>
        </p:grpSp>
      </p:grpSp>
      <p:pic>
        <p:nvPicPr>
          <p:cNvPr id="2" name="Imagen 1">
            <a:extLst>
              <a:ext uri="{FF2B5EF4-FFF2-40B4-BE49-F238E27FC236}">
                <a16:creationId xmlns:a16="http://schemas.microsoft.com/office/drawing/2014/main" id="{8BFD6A9C-3181-C12C-6F6C-C96ADC25611F}"/>
              </a:ext>
            </a:extLst>
          </p:cNvPr>
          <p:cNvPicPr>
            <a:picLocks noChangeAspect="1"/>
          </p:cNvPicPr>
          <p:nvPr/>
        </p:nvPicPr>
        <p:blipFill>
          <a:blip r:embed="rId3">
            <a:duotone>
              <a:schemeClr val="accent1">
                <a:shade val="45000"/>
                <a:satMod val="135000"/>
              </a:schemeClr>
              <a:prstClr val="white"/>
            </a:duotone>
          </a:blip>
          <a:stretch>
            <a:fillRect/>
          </a:stretch>
        </p:blipFill>
        <p:spPr>
          <a:xfrm>
            <a:off x="5031776" y="2775753"/>
            <a:ext cx="2128449" cy="1177741"/>
          </a:xfrm>
          <a:prstGeom prst="rect">
            <a:avLst/>
          </a:prstGeom>
        </p:spPr>
      </p:pic>
    </p:spTree>
    <p:extLst>
      <p:ext uri="{BB962C8B-B14F-4D97-AF65-F5344CB8AC3E}">
        <p14:creationId xmlns:p14="http://schemas.microsoft.com/office/powerpoint/2010/main" val="240597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Texto&#10;&#10;Descripción generada automáticamente">
            <a:extLst>
              <a:ext uri="{FF2B5EF4-FFF2-40B4-BE49-F238E27FC236}">
                <a16:creationId xmlns:a16="http://schemas.microsoft.com/office/drawing/2014/main" id="{34F6F386-1CD5-3CCB-FF43-0DD388EF2D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5928" cy="6858000"/>
          </a:xfrm>
          <a:prstGeom prst="rect">
            <a:avLst/>
          </a:prstGeom>
        </p:spPr>
      </p:pic>
      <p:sp>
        <p:nvSpPr>
          <p:cNvPr id="11" name="Rectángulo 10">
            <a:extLst>
              <a:ext uri="{FF2B5EF4-FFF2-40B4-BE49-F238E27FC236}">
                <a16:creationId xmlns:a16="http://schemas.microsoft.com/office/drawing/2014/main" id="{80968183-3C11-3D70-559C-3456601498DB}"/>
              </a:ext>
            </a:extLst>
          </p:cNvPr>
          <p:cNvSpPr/>
          <p:nvPr/>
        </p:nvSpPr>
        <p:spPr>
          <a:xfrm>
            <a:off x="0" y="0"/>
            <a:ext cx="12191999" cy="6858000"/>
          </a:xfrm>
          <a:prstGeom prst="rect">
            <a:avLst/>
          </a:prstGeom>
          <a:gradFill>
            <a:gsLst>
              <a:gs pos="0">
                <a:schemeClr val="accent1">
                  <a:lumMod val="75000"/>
                  <a:alpha val="88000"/>
                </a:schemeClr>
              </a:gs>
              <a:gs pos="100000">
                <a:schemeClr val="accent1">
                  <a:lumMod val="30000"/>
                  <a:lumOff val="70000"/>
                  <a:alpha val="7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2" name="recording-2022-09-24-00-08-58 (online-video-cutter.com)">
            <a:hlinkClick r:id="" action="ppaction://media"/>
            <a:extLst>
              <a:ext uri="{FF2B5EF4-FFF2-40B4-BE49-F238E27FC236}">
                <a16:creationId xmlns:a16="http://schemas.microsoft.com/office/drawing/2014/main" id="{D82F1A1D-E941-9448-C910-FAF07F3B6D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0062" y="664579"/>
            <a:ext cx="7171875" cy="4050000"/>
          </a:xfrm>
          <a:prstGeom prst="rect">
            <a:avLst/>
          </a:prstGeom>
        </p:spPr>
      </p:pic>
      <p:sp>
        <p:nvSpPr>
          <p:cNvPr id="3" name="Rectángulo 2">
            <a:extLst>
              <a:ext uri="{FF2B5EF4-FFF2-40B4-BE49-F238E27FC236}">
                <a16:creationId xmlns:a16="http://schemas.microsoft.com/office/drawing/2014/main" id="{2A683C2E-8D26-DDFA-E1CE-7C0C5BE67F05}"/>
              </a:ext>
            </a:extLst>
          </p:cNvPr>
          <p:cNvSpPr/>
          <p:nvPr/>
        </p:nvSpPr>
        <p:spPr>
          <a:xfrm flipV="1">
            <a:off x="0" y="5745706"/>
            <a:ext cx="12192000"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098" name="Picture 2" descr="Monitor Apple PNG transparente - StickPNG">
            <a:extLst>
              <a:ext uri="{FF2B5EF4-FFF2-40B4-BE49-F238E27FC236}">
                <a16:creationId xmlns:a16="http://schemas.microsoft.com/office/drawing/2014/main" id="{D525B7ED-7150-B7CF-45F2-FB25506B2B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2316" y="0"/>
            <a:ext cx="7847367" cy="6641036"/>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731888C6-F2B4-8237-BD02-79E54DB0F47F}"/>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41565624"/>
      </p:ext>
    </p:extLst>
  </p:cSld>
  <p:clrMapOvr>
    <a:masterClrMapping/>
  </p:clrMapOvr>
  <p:transition spd="slow" advClick="0" advTm="187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750"/>
                                        <p:tgtEl>
                                          <p:spTgt spid="11"/>
                                        </p:tgtEl>
                                      </p:cBhvr>
                                    </p:animEffect>
                                  </p:childTnLst>
                                </p:cTn>
                              </p:par>
                              <p:par>
                                <p:cTn id="8" presetID="10" presetClass="entr" presetSubtype="0" fill="hold" nodeType="withEffect">
                                  <p:stCondLst>
                                    <p:cond delay="1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childTnLst>
                                </p:cTn>
                              </p:par>
                            </p:childTnLst>
                          </p:cTn>
                        </p:par>
                        <p:par>
                          <p:cTn id="11" fill="hold">
                            <p:stCondLst>
                              <p:cond delay="2500"/>
                            </p:stCondLst>
                            <p:childTnLst>
                              <p:par>
                                <p:cTn id="12" presetID="1" presetClass="mediacall" presetSubtype="0" fill="hold" nodeType="afterEffect">
                                  <p:stCondLst>
                                    <p:cond delay="0"/>
                                  </p:stCondLst>
                                  <p:childTnLst>
                                    <p:cmd type="call" cmd="playFrom(0.0)">
                                      <p:cBhvr>
                                        <p:cTn id="13" dur="18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bldLst>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75000"/>
              </a:schemeClr>
            </a:gs>
            <a:gs pos="100000">
              <a:schemeClr val="bg2">
                <a:lumMod val="25000"/>
              </a:schemeClr>
            </a:gs>
          </a:gsLst>
          <a:lin ang="5400000" scaled="1"/>
          <a:tileRect/>
        </a:gradFill>
        <a:effectLst/>
      </p:bgPr>
    </p:bg>
    <p:spTree>
      <p:nvGrpSpPr>
        <p:cNvPr id="1" name=""/>
        <p:cNvGrpSpPr/>
        <p:nvPr/>
      </p:nvGrpSpPr>
      <p:grpSpPr>
        <a:xfrm>
          <a:off x="0" y="0"/>
          <a:ext cx="0" cy="0"/>
          <a:chOff x="0" y="0"/>
          <a:chExt cx="0" cy="0"/>
        </a:xfrm>
      </p:grpSpPr>
      <p:sp>
        <p:nvSpPr>
          <p:cNvPr id="6" name="Rectángulo: una sola esquina cortada 5">
            <a:extLst>
              <a:ext uri="{FF2B5EF4-FFF2-40B4-BE49-F238E27FC236}">
                <a16:creationId xmlns:a16="http://schemas.microsoft.com/office/drawing/2014/main" id="{9541B848-5ED8-F9D4-783D-869CB2C5E67D}"/>
              </a:ext>
            </a:extLst>
          </p:cNvPr>
          <p:cNvSpPr/>
          <p:nvPr/>
        </p:nvSpPr>
        <p:spPr>
          <a:xfrm flipV="1">
            <a:off x="235528" y="453907"/>
            <a:ext cx="4490381" cy="1137139"/>
          </a:xfrm>
          <a:prstGeom prst="snip1Rect">
            <a:avLst>
              <a:gd name="adj" fmla="val 50000"/>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una sola esquina cortada 6">
            <a:extLst>
              <a:ext uri="{FF2B5EF4-FFF2-40B4-BE49-F238E27FC236}">
                <a16:creationId xmlns:a16="http://schemas.microsoft.com/office/drawing/2014/main" id="{E054424F-BD2E-2B3A-EB4A-470FAC086168}"/>
              </a:ext>
            </a:extLst>
          </p:cNvPr>
          <p:cNvSpPr/>
          <p:nvPr/>
        </p:nvSpPr>
        <p:spPr>
          <a:xfrm flipV="1">
            <a:off x="163524" y="390454"/>
            <a:ext cx="4155257" cy="1079113"/>
          </a:xfrm>
          <a:prstGeom prst="snip1Rect">
            <a:avLst>
              <a:gd name="adj" fmla="val 50000"/>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CuadroTexto 7">
            <a:extLst>
              <a:ext uri="{FF2B5EF4-FFF2-40B4-BE49-F238E27FC236}">
                <a16:creationId xmlns:a16="http://schemas.microsoft.com/office/drawing/2014/main" id="{7EFD3F63-F224-6C1B-C819-1810FB62740C}"/>
              </a:ext>
            </a:extLst>
          </p:cNvPr>
          <p:cNvSpPr txBox="1"/>
          <p:nvPr/>
        </p:nvSpPr>
        <p:spPr>
          <a:xfrm>
            <a:off x="430186" y="390454"/>
            <a:ext cx="4545106" cy="646331"/>
          </a:xfrm>
          <a:prstGeom prst="rect">
            <a:avLst/>
          </a:prstGeom>
          <a:noFill/>
        </p:spPr>
        <p:txBody>
          <a:bodyPr wrap="square" rtlCol="0">
            <a:spAutoFit/>
          </a:bodyPr>
          <a:lstStyle/>
          <a:p>
            <a:r>
              <a:rPr lang="es-MX" sz="3600" b="1" dirty="0">
                <a:solidFill>
                  <a:schemeClr val="bg1"/>
                </a:solidFill>
                <a:latin typeface="Courier New" panose="02070309020205020404" pitchFamily="49" charset="0"/>
                <a:cs typeface="Courier New" panose="02070309020205020404" pitchFamily="49" charset="0"/>
              </a:rPr>
              <a:t>F</a:t>
            </a:r>
            <a:r>
              <a:rPr lang="es-MX" sz="3600" dirty="0">
                <a:solidFill>
                  <a:schemeClr val="bg1"/>
                </a:solidFill>
                <a:latin typeface="Courier New" panose="02070309020205020404" pitchFamily="49" charset="0"/>
                <a:cs typeface="Courier New" panose="02070309020205020404" pitchFamily="49" charset="0"/>
              </a:rPr>
              <a:t>uentes</a:t>
            </a:r>
          </a:p>
        </p:txBody>
      </p:sp>
      <p:sp>
        <p:nvSpPr>
          <p:cNvPr id="9" name="CuadroTexto 8">
            <a:extLst>
              <a:ext uri="{FF2B5EF4-FFF2-40B4-BE49-F238E27FC236}">
                <a16:creationId xmlns:a16="http://schemas.microsoft.com/office/drawing/2014/main" id="{659068C0-E7B8-A5A5-85EF-A6AAE186DAA7}"/>
              </a:ext>
            </a:extLst>
          </p:cNvPr>
          <p:cNvSpPr txBox="1"/>
          <p:nvPr/>
        </p:nvSpPr>
        <p:spPr>
          <a:xfrm>
            <a:off x="696848" y="823236"/>
            <a:ext cx="4545106" cy="646331"/>
          </a:xfrm>
          <a:prstGeom prst="rect">
            <a:avLst/>
          </a:prstGeom>
          <a:noFill/>
        </p:spPr>
        <p:txBody>
          <a:bodyPr wrap="square" rtlCol="0">
            <a:spAutoFit/>
          </a:bodyPr>
          <a:lstStyle/>
          <a:p>
            <a:r>
              <a:rPr lang="es-MX" sz="3600" b="1" dirty="0">
                <a:solidFill>
                  <a:schemeClr val="bg1"/>
                </a:solidFill>
                <a:latin typeface="Courier New" panose="02070309020205020404" pitchFamily="49" charset="0"/>
                <a:cs typeface="Courier New" panose="02070309020205020404" pitchFamily="49" charset="0"/>
              </a:rPr>
              <a:t>C</a:t>
            </a:r>
            <a:r>
              <a:rPr lang="es-MX" sz="3600" dirty="0">
                <a:solidFill>
                  <a:schemeClr val="bg1"/>
                </a:solidFill>
                <a:latin typeface="Courier New" panose="02070309020205020404" pitchFamily="49" charset="0"/>
                <a:cs typeface="Courier New" panose="02070309020205020404" pitchFamily="49" charset="0"/>
              </a:rPr>
              <a:t>onsultadas</a:t>
            </a:r>
          </a:p>
        </p:txBody>
      </p:sp>
      <p:sp>
        <p:nvSpPr>
          <p:cNvPr id="10" name="CuadroTexto 9">
            <a:extLst>
              <a:ext uri="{FF2B5EF4-FFF2-40B4-BE49-F238E27FC236}">
                <a16:creationId xmlns:a16="http://schemas.microsoft.com/office/drawing/2014/main" id="{932653FA-52B6-ADBB-7E03-0CE8051C22CE}"/>
              </a:ext>
            </a:extLst>
          </p:cNvPr>
          <p:cNvSpPr txBox="1"/>
          <p:nvPr/>
        </p:nvSpPr>
        <p:spPr>
          <a:xfrm>
            <a:off x="1242043" y="1902349"/>
            <a:ext cx="9707915" cy="4308872"/>
          </a:xfrm>
          <a:prstGeom prst="rect">
            <a:avLst/>
          </a:prstGeom>
          <a:noFill/>
        </p:spPr>
        <p:txBody>
          <a:bodyPr wrap="square" rtlCol="0">
            <a:spAutoFit/>
          </a:bodyPr>
          <a:lstStyle/>
          <a:p>
            <a:r>
              <a:rPr lang="es-MX" sz="2000" dirty="0">
                <a:solidFill>
                  <a:schemeClr val="bg1"/>
                </a:solidFill>
                <a:latin typeface="Courier New" panose="02070309020205020404" pitchFamily="49" charset="0"/>
                <a:cs typeface="Courier New" panose="02070309020205020404" pitchFamily="49" charset="0"/>
              </a:rPr>
              <a:t>Botero, I. (2 de Abril de 2017). ¿Cómo imprimir caracteres con acentos en </a:t>
            </a:r>
            <a:r>
              <a:rPr lang="es-MX" sz="2000" dirty="0" err="1">
                <a:solidFill>
                  <a:schemeClr val="bg1"/>
                </a:solidFill>
                <a:latin typeface="Courier New" panose="02070309020205020404" pitchFamily="49" charset="0"/>
                <a:cs typeface="Courier New" panose="02070309020205020404" pitchFamily="49" charset="0"/>
              </a:rPr>
              <a:t>c++</a:t>
            </a:r>
            <a:r>
              <a:rPr lang="es-MX" sz="2000" dirty="0">
                <a:solidFill>
                  <a:schemeClr val="bg1"/>
                </a:solidFill>
                <a:latin typeface="Courier New" panose="02070309020205020404" pitchFamily="49" charset="0"/>
                <a:cs typeface="Courier New" panose="02070309020205020404" pitchFamily="49" charset="0"/>
              </a:rPr>
              <a:t>? Obtenido de </a:t>
            </a:r>
            <a:r>
              <a:rPr lang="es-MX" sz="2000" dirty="0" err="1">
                <a:solidFill>
                  <a:schemeClr val="bg1"/>
                </a:solidFill>
                <a:latin typeface="Courier New" panose="02070309020205020404" pitchFamily="49" charset="0"/>
                <a:cs typeface="Courier New" panose="02070309020205020404" pitchFamily="49" charset="0"/>
              </a:rPr>
              <a:t>stackoverflow</a:t>
            </a:r>
            <a:r>
              <a:rPr lang="es-MX" sz="2000" dirty="0">
                <a:solidFill>
                  <a:schemeClr val="bg1"/>
                </a:solidFill>
                <a:latin typeface="Courier New" panose="02070309020205020404" pitchFamily="49" charset="0"/>
                <a:cs typeface="Courier New" panose="02070309020205020404" pitchFamily="49" charset="0"/>
              </a:rPr>
              <a:t>: </a:t>
            </a:r>
            <a:r>
              <a:rPr lang="es-MX" sz="2000" dirty="0">
                <a:solidFill>
                  <a:srgbClr val="00B0F0"/>
                </a:solidFill>
                <a:latin typeface="Courier New" panose="02070309020205020404" pitchFamily="49" charset="0"/>
                <a:cs typeface="Courier New" panose="02070309020205020404" pitchFamily="49" charset="0"/>
                <a:hlinkClick r:id="rId2">
                  <a:extLst>
                    <a:ext uri="{A12FA001-AC4F-418D-AE19-62706E023703}">
                      <ahyp:hlinkClr xmlns:ahyp="http://schemas.microsoft.com/office/drawing/2018/hyperlinkcolor" val="tx"/>
                    </a:ext>
                  </a:extLst>
                </a:hlinkClick>
              </a:rPr>
              <a:t>https://es.stackoverflow.com/questions/59791/c%C3%B3mo-imprimir-caracteres-con-acentos-en-c</a:t>
            </a:r>
            <a:endParaRPr lang="es-MX" sz="2000" dirty="0">
              <a:solidFill>
                <a:srgbClr val="00B0F0"/>
              </a:solidFill>
              <a:latin typeface="Courier New" panose="02070309020205020404" pitchFamily="49" charset="0"/>
              <a:cs typeface="Courier New" panose="02070309020205020404" pitchFamily="49" charset="0"/>
            </a:endParaRPr>
          </a:p>
          <a:p>
            <a:endParaRPr lang="es-MX" sz="2000" dirty="0">
              <a:solidFill>
                <a:schemeClr val="bg1"/>
              </a:solidFill>
              <a:latin typeface="Courier New" panose="02070309020205020404" pitchFamily="49" charset="0"/>
              <a:cs typeface="Courier New" panose="02070309020205020404" pitchFamily="49" charset="0"/>
            </a:endParaRPr>
          </a:p>
          <a:p>
            <a:r>
              <a:rPr lang="es-MX" sz="2000" dirty="0" err="1">
                <a:solidFill>
                  <a:schemeClr val="bg1"/>
                </a:solidFill>
                <a:latin typeface="Courier New" panose="02070309020205020404" pitchFamily="49" charset="0"/>
                <a:cs typeface="Courier New" panose="02070309020205020404" pitchFamily="49" charset="0"/>
              </a:rPr>
              <a:t>Fernandez</a:t>
            </a:r>
            <a:r>
              <a:rPr lang="es-MX" sz="2000" dirty="0">
                <a:solidFill>
                  <a:schemeClr val="bg1"/>
                </a:solidFill>
                <a:latin typeface="Courier New" panose="02070309020205020404" pitchFamily="49" charset="0"/>
                <a:cs typeface="Courier New" panose="02070309020205020404" pitchFamily="49" charset="0"/>
              </a:rPr>
              <a:t>, J. N. (s.f.). Universidad Tecnológica de Pereira. Obtenido de </a:t>
            </a:r>
            <a:r>
              <a:rPr lang="es-MX" sz="2000" dirty="0">
                <a:solidFill>
                  <a:srgbClr val="00B0F0"/>
                </a:solidFill>
                <a:latin typeface="Courier New" panose="02070309020205020404" pitchFamily="49" charset="0"/>
                <a:cs typeface="Courier New" panose="02070309020205020404" pitchFamily="49" charset="0"/>
                <a:hlinkClick r:id="rId3">
                  <a:extLst>
                    <a:ext uri="{A12FA001-AC4F-418D-AE19-62706E023703}">
                      <ahyp:hlinkClr xmlns:ahyp="http://schemas.microsoft.com/office/drawing/2018/hyperlinkcolor" val="tx"/>
                    </a:ext>
                  </a:extLst>
                </a:hlinkClick>
              </a:rPr>
              <a:t>https://blog.utp.edu.co/jnsanchez/files/2018/04/programacion-Devian-C.pdf</a:t>
            </a:r>
            <a:endParaRPr lang="es-MX" sz="2000" dirty="0">
              <a:solidFill>
                <a:srgbClr val="00B0F0"/>
              </a:solidFill>
              <a:latin typeface="Courier New" panose="02070309020205020404" pitchFamily="49" charset="0"/>
              <a:cs typeface="Courier New" panose="02070309020205020404" pitchFamily="49" charset="0"/>
            </a:endParaRPr>
          </a:p>
          <a:p>
            <a:endParaRPr lang="es-MX" sz="2000" dirty="0">
              <a:solidFill>
                <a:schemeClr val="bg1"/>
              </a:solidFill>
              <a:latin typeface="Courier New" panose="02070309020205020404" pitchFamily="49" charset="0"/>
              <a:cs typeface="Courier New" panose="02070309020205020404" pitchFamily="49" charset="0"/>
            </a:endParaRPr>
          </a:p>
          <a:p>
            <a:r>
              <a:rPr lang="es-MX" sz="2000" dirty="0">
                <a:solidFill>
                  <a:schemeClr val="bg1"/>
                </a:solidFill>
                <a:latin typeface="Courier New" panose="02070309020205020404" pitchFamily="49" charset="0"/>
                <a:cs typeface="Courier New" panose="02070309020205020404" pitchFamily="49" charset="0"/>
              </a:rPr>
              <a:t>Programando en C++. (21 de Noviembre de 2013). Obtenido de  </a:t>
            </a:r>
            <a:r>
              <a:rPr lang="es-MX" sz="2000" dirty="0">
                <a:solidFill>
                  <a:srgbClr val="00B0F0"/>
                </a:solidFill>
                <a:latin typeface="Courier New" panose="02070309020205020404" pitchFamily="49" charset="0"/>
                <a:cs typeface="Courier New" panose="02070309020205020404" pitchFamily="49" charset="0"/>
                <a:hlinkClick r:id="rId4">
                  <a:extLst>
                    <a:ext uri="{A12FA001-AC4F-418D-AE19-62706E023703}">
                      <ahyp:hlinkClr xmlns:ahyp="http://schemas.microsoft.com/office/drawing/2018/hyperlinkcolor" val="tx"/>
                    </a:ext>
                  </a:extLst>
                </a:hlinkClick>
              </a:rPr>
              <a:t>http://micodigocpp.blogspot.com/2013/11/crear-la-funcion-gotoxy-en-dev-c.html</a:t>
            </a:r>
            <a:r>
              <a:rPr lang="es-MX" sz="2000" dirty="0">
                <a:solidFill>
                  <a:srgbClr val="00B0F0"/>
                </a:solidFill>
                <a:latin typeface="Courier New" panose="02070309020205020404" pitchFamily="49" charset="0"/>
                <a:cs typeface="Courier New" panose="02070309020205020404" pitchFamily="49" charset="0"/>
              </a:rPr>
              <a:t> </a:t>
            </a:r>
          </a:p>
          <a:p>
            <a:endParaRPr lang="es-MX" sz="1400" dirty="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4927806"/>
      </p:ext>
    </p:extLst>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descr="Texto&#10;&#10;Descripción generada automáticamente">
            <a:extLst>
              <a:ext uri="{FF2B5EF4-FFF2-40B4-BE49-F238E27FC236}">
                <a16:creationId xmlns:a16="http://schemas.microsoft.com/office/drawing/2014/main" id="{0C1181B4-56E2-E314-0633-C582D36B54C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5928" cy="6858000"/>
          </a:xfrm>
          <a:prstGeom prst="rect">
            <a:avLst/>
          </a:prstGeom>
        </p:spPr>
      </p:pic>
      <p:sp>
        <p:nvSpPr>
          <p:cNvPr id="7" name="Rectángulo 6">
            <a:extLst>
              <a:ext uri="{FF2B5EF4-FFF2-40B4-BE49-F238E27FC236}">
                <a16:creationId xmlns:a16="http://schemas.microsoft.com/office/drawing/2014/main" id="{A2016A48-9DA1-58FC-9BED-A7B9698131A4}"/>
              </a:ext>
            </a:extLst>
          </p:cNvPr>
          <p:cNvSpPr/>
          <p:nvPr/>
        </p:nvSpPr>
        <p:spPr>
          <a:xfrm>
            <a:off x="1" y="-1"/>
            <a:ext cx="11120718" cy="5876366"/>
          </a:xfrm>
          <a:prstGeom prst="rect">
            <a:avLst/>
          </a:prstGeom>
          <a:solidFill>
            <a:schemeClr val="accent1">
              <a:lumMod val="75000"/>
              <a:alpha val="38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2088" name="Rectángulo 2087">
            <a:extLst>
              <a:ext uri="{FF2B5EF4-FFF2-40B4-BE49-F238E27FC236}">
                <a16:creationId xmlns:a16="http://schemas.microsoft.com/office/drawing/2014/main" id="{756532CD-A03D-5F92-D37F-91E7661FCC42}"/>
              </a:ext>
            </a:extLst>
          </p:cNvPr>
          <p:cNvSpPr/>
          <p:nvPr/>
        </p:nvSpPr>
        <p:spPr>
          <a:xfrm>
            <a:off x="-3928" y="6217549"/>
            <a:ext cx="12195928" cy="6505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2087" name="Grupo 2086">
            <a:extLst>
              <a:ext uri="{FF2B5EF4-FFF2-40B4-BE49-F238E27FC236}">
                <a16:creationId xmlns:a16="http://schemas.microsoft.com/office/drawing/2014/main" id="{59ED56C8-30FB-25F1-C948-3EF2EA56D775}"/>
              </a:ext>
            </a:extLst>
          </p:cNvPr>
          <p:cNvGrpSpPr/>
          <p:nvPr/>
        </p:nvGrpSpPr>
        <p:grpSpPr>
          <a:xfrm>
            <a:off x="484973" y="-1"/>
            <a:ext cx="11120718" cy="5443117"/>
            <a:chOff x="484973" y="-1"/>
            <a:chExt cx="11120718" cy="5443117"/>
          </a:xfrm>
        </p:grpSpPr>
        <p:sp>
          <p:nvSpPr>
            <p:cNvPr id="2086" name="Forma libre: forma 2085">
              <a:extLst>
                <a:ext uri="{FF2B5EF4-FFF2-40B4-BE49-F238E27FC236}">
                  <a16:creationId xmlns:a16="http://schemas.microsoft.com/office/drawing/2014/main" id="{D235AC5E-215B-9C82-8234-A03734270127}"/>
                </a:ext>
              </a:extLst>
            </p:cNvPr>
            <p:cNvSpPr/>
            <p:nvPr/>
          </p:nvSpPr>
          <p:spPr>
            <a:xfrm>
              <a:off x="484973" y="0"/>
              <a:ext cx="11120718" cy="5443116"/>
            </a:xfrm>
            <a:custGeom>
              <a:avLst/>
              <a:gdLst>
                <a:gd name="connsiteX0" fmla="*/ 0 w 9209879"/>
                <a:gd name="connsiteY0" fmla="*/ 0 h 4934858"/>
                <a:gd name="connsiteX1" fmla="*/ 7366583 w 9209879"/>
                <a:gd name="connsiteY1" fmla="*/ 0 h 4934858"/>
                <a:gd name="connsiteX2" fmla="*/ 9209879 w 9209879"/>
                <a:gd name="connsiteY2" fmla="*/ 1843296 h 4934858"/>
                <a:gd name="connsiteX3" fmla="*/ 9209879 w 9209879"/>
                <a:gd name="connsiteY3" fmla="*/ 4034972 h 4934858"/>
                <a:gd name="connsiteX4" fmla="*/ 3796050 w 9209879"/>
                <a:gd name="connsiteY4" fmla="*/ 4034972 h 4934858"/>
                <a:gd name="connsiteX5" fmla="*/ 3796050 w 9209879"/>
                <a:gd name="connsiteY5" fmla="*/ 4934858 h 4934858"/>
                <a:gd name="connsiteX6" fmla="*/ 520848 w 9209879"/>
                <a:gd name="connsiteY6" fmla="*/ 4934858 h 4934858"/>
                <a:gd name="connsiteX7" fmla="*/ 520848 w 9209879"/>
                <a:gd name="connsiteY7" fmla="*/ 2712524 h 4934858"/>
                <a:gd name="connsiteX8" fmla="*/ 0 w 9209879"/>
                <a:gd name="connsiteY8" fmla="*/ 2191676 h 493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09879" h="4934858">
                  <a:moveTo>
                    <a:pt x="0" y="0"/>
                  </a:moveTo>
                  <a:lnTo>
                    <a:pt x="7366583" y="0"/>
                  </a:lnTo>
                  <a:lnTo>
                    <a:pt x="9209879" y="1843296"/>
                  </a:lnTo>
                  <a:lnTo>
                    <a:pt x="9209879" y="4034972"/>
                  </a:lnTo>
                  <a:lnTo>
                    <a:pt x="3796050" y="4034972"/>
                  </a:lnTo>
                  <a:lnTo>
                    <a:pt x="3796050" y="4934858"/>
                  </a:lnTo>
                  <a:lnTo>
                    <a:pt x="520848" y="4934858"/>
                  </a:lnTo>
                  <a:lnTo>
                    <a:pt x="520848" y="2712524"/>
                  </a:lnTo>
                  <a:lnTo>
                    <a:pt x="0" y="2191676"/>
                  </a:lnTo>
                  <a:close/>
                </a:path>
              </a:pathLst>
            </a:custGeom>
            <a:gradFill flip="none" rotWithShape="1">
              <a:gsLst>
                <a:gs pos="0">
                  <a:schemeClr val="tx1"/>
                </a:gs>
                <a:gs pos="100000">
                  <a:schemeClr val="accent1">
                    <a:lumMod val="75000"/>
                  </a:schemeClr>
                </a:gs>
              </a:gsLst>
              <a:lin ang="0" scaled="1"/>
              <a:tileRect/>
            </a:gradFill>
            <a:ln>
              <a:noFill/>
            </a:ln>
            <a:effectLst>
              <a:innerShdw blurRad="4445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MX"/>
            </a:p>
          </p:txBody>
        </p:sp>
        <p:sp>
          <p:nvSpPr>
            <p:cNvPr id="2053" name="Forma libre: forma 2052">
              <a:extLst>
                <a:ext uri="{FF2B5EF4-FFF2-40B4-BE49-F238E27FC236}">
                  <a16:creationId xmlns:a16="http://schemas.microsoft.com/office/drawing/2014/main" id="{0978DC62-B579-6488-A59C-93938406F3E4}"/>
                </a:ext>
              </a:extLst>
            </p:cNvPr>
            <p:cNvSpPr/>
            <p:nvPr/>
          </p:nvSpPr>
          <p:spPr>
            <a:xfrm>
              <a:off x="1491061" y="-1"/>
              <a:ext cx="9209879" cy="4934858"/>
            </a:xfrm>
            <a:custGeom>
              <a:avLst/>
              <a:gdLst>
                <a:gd name="connsiteX0" fmla="*/ 0 w 9209879"/>
                <a:gd name="connsiteY0" fmla="*/ 0 h 4934858"/>
                <a:gd name="connsiteX1" fmla="*/ 7366583 w 9209879"/>
                <a:gd name="connsiteY1" fmla="*/ 0 h 4934858"/>
                <a:gd name="connsiteX2" fmla="*/ 9209879 w 9209879"/>
                <a:gd name="connsiteY2" fmla="*/ 1843296 h 4934858"/>
                <a:gd name="connsiteX3" fmla="*/ 9209879 w 9209879"/>
                <a:gd name="connsiteY3" fmla="*/ 4034972 h 4934858"/>
                <a:gd name="connsiteX4" fmla="*/ 3796050 w 9209879"/>
                <a:gd name="connsiteY4" fmla="*/ 4034972 h 4934858"/>
                <a:gd name="connsiteX5" fmla="*/ 3796050 w 9209879"/>
                <a:gd name="connsiteY5" fmla="*/ 4934858 h 4934858"/>
                <a:gd name="connsiteX6" fmla="*/ 520848 w 9209879"/>
                <a:gd name="connsiteY6" fmla="*/ 4934858 h 4934858"/>
                <a:gd name="connsiteX7" fmla="*/ 520848 w 9209879"/>
                <a:gd name="connsiteY7" fmla="*/ 2712524 h 4934858"/>
                <a:gd name="connsiteX8" fmla="*/ 0 w 9209879"/>
                <a:gd name="connsiteY8" fmla="*/ 2191676 h 493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09879" h="4934858">
                  <a:moveTo>
                    <a:pt x="0" y="0"/>
                  </a:moveTo>
                  <a:lnTo>
                    <a:pt x="7366583" y="0"/>
                  </a:lnTo>
                  <a:lnTo>
                    <a:pt x="9209879" y="1843296"/>
                  </a:lnTo>
                  <a:lnTo>
                    <a:pt x="9209879" y="4034972"/>
                  </a:lnTo>
                  <a:lnTo>
                    <a:pt x="3796050" y="4034972"/>
                  </a:lnTo>
                  <a:lnTo>
                    <a:pt x="3796050" y="4934858"/>
                  </a:lnTo>
                  <a:lnTo>
                    <a:pt x="520848" y="4934858"/>
                  </a:lnTo>
                  <a:lnTo>
                    <a:pt x="520848" y="2712524"/>
                  </a:lnTo>
                  <a:lnTo>
                    <a:pt x="0" y="2191676"/>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MX"/>
            </a:p>
          </p:txBody>
        </p:sp>
        <p:sp>
          <p:nvSpPr>
            <p:cNvPr id="23" name="CuadroTexto 22">
              <a:extLst>
                <a:ext uri="{FF2B5EF4-FFF2-40B4-BE49-F238E27FC236}">
                  <a16:creationId xmlns:a16="http://schemas.microsoft.com/office/drawing/2014/main" id="{694DAE0B-B07E-4704-362A-608BB1B1167C}"/>
                </a:ext>
              </a:extLst>
            </p:cNvPr>
            <p:cNvSpPr txBox="1"/>
            <p:nvPr/>
          </p:nvSpPr>
          <p:spPr>
            <a:xfrm>
              <a:off x="1592926" y="1087822"/>
              <a:ext cx="8904813" cy="1323439"/>
            </a:xfrm>
            <a:prstGeom prst="rect">
              <a:avLst/>
            </a:prstGeom>
            <a:noFill/>
          </p:spPr>
          <p:txBody>
            <a:bodyPr wrap="square" rtlCol="0">
              <a:spAutoFit/>
            </a:bodyPr>
            <a:lstStyle/>
            <a:p>
              <a:r>
                <a:rPr lang="es-MX" sz="8000" b="1" dirty="0">
                  <a:latin typeface="Courier New" panose="02070309020205020404" pitchFamily="49" charset="0"/>
                  <a:cs typeface="Courier New" panose="02070309020205020404" pitchFamily="49" charset="0"/>
                </a:rPr>
                <a:t>P</a:t>
              </a:r>
              <a:r>
                <a:rPr lang="es-MX" sz="6000" b="1" dirty="0">
                  <a:latin typeface="Courier New" panose="02070309020205020404" pitchFamily="49" charset="0"/>
                  <a:cs typeface="Courier New" panose="02070309020205020404" pitchFamily="49" charset="0"/>
                </a:rPr>
                <a:t>ROGRAMACIÓN EN </a:t>
              </a:r>
              <a:r>
                <a:rPr lang="es-MX" sz="8000" b="1" dirty="0">
                  <a:latin typeface="Courier New" panose="02070309020205020404" pitchFamily="49" charset="0"/>
                  <a:cs typeface="Courier New" panose="02070309020205020404" pitchFamily="49" charset="0"/>
                </a:rPr>
                <a:t>C</a:t>
              </a:r>
              <a:endParaRPr lang="es-MX" sz="6000" b="1" dirty="0">
                <a:latin typeface="Courier New" panose="02070309020205020404" pitchFamily="49" charset="0"/>
                <a:cs typeface="Courier New" panose="02070309020205020404" pitchFamily="49" charset="0"/>
              </a:endParaRPr>
            </a:p>
          </p:txBody>
        </p:sp>
        <p:grpSp>
          <p:nvGrpSpPr>
            <p:cNvPr id="29" name="Grupo 28">
              <a:extLst>
                <a:ext uri="{FF2B5EF4-FFF2-40B4-BE49-F238E27FC236}">
                  <a16:creationId xmlns:a16="http://schemas.microsoft.com/office/drawing/2014/main" id="{6A48EBF1-5F8D-C4BE-A9B3-DB2117F8040C}"/>
                </a:ext>
              </a:extLst>
            </p:cNvPr>
            <p:cNvGrpSpPr/>
            <p:nvPr/>
          </p:nvGrpSpPr>
          <p:grpSpPr>
            <a:xfrm>
              <a:off x="2049839" y="1862255"/>
              <a:ext cx="3136858" cy="3391966"/>
              <a:chOff x="4159472" y="3830494"/>
              <a:chExt cx="5651650" cy="2413894"/>
            </a:xfrm>
          </p:grpSpPr>
          <p:sp>
            <p:nvSpPr>
              <p:cNvPr id="24" name="CuadroTexto 23">
                <a:extLst>
                  <a:ext uri="{FF2B5EF4-FFF2-40B4-BE49-F238E27FC236}">
                    <a16:creationId xmlns:a16="http://schemas.microsoft.com/office/drawing/2014/main" id="{FFAE3F63-3C30-86CF-B657-0C6B37331084}"/>
                  </a:ext>
                </a:extLst>
              </p:cNvPr>
              <p:cNvSpPr txBox="1"/>
              <p:nvPr/>
            </p:nvSpPr>
            <p:spPr>
              <a:xfrm>
                <a:off x="4159472" y="3830494"/>
                <a:ext cx="5651650" cy="923330"/>
              </a:xfrm>
              <a:prstGeom prst="rect">
                <a:avLst/>
              </a:prstGeom>
              <a:noFill/>
            </p:spPr>
            <p:txBody>
              <a:bodyPr wrap="square" rtlCol="0">
                <a:spAutoFit/>
              </a:bodyPr>
              <a:lstStyle/>
              <a:p>
                <a:r>
                  <a:rPr lang="es-MX" sz="5400" dirty="0">
                    <a:latin typeface="Courier New" panose="02070309020205020404" pitchFamily="49" charset="0"/>
                    <a:cs typeface="Courier New" panose="02070309020205020404" pitchFamily="49" charset="0"/>
                  </a:rPr>
                  <a:t>Acentos</a:t>
                </a:r>
                <a:endParaRPr lang="es-MX" sz="4000" dirty="0">
                  <a:latin typeface="Courier New" panose="02070309020205020404" pitchFamily="49" charset="0"/>
                  <a:cs typeface="Courier New" panose="02070309020205020404" pitchFamily="49" charset="0"/>
                </a:endParaRPr>
              </a:p>
            </p:txBody>
          </p:sp>
          <p:sp>
            <p:nvSpPr>
              <p:cNvPr id="25" name="CuadroTexto 24">
                <a:extLst>
                  <a:ext uri="{FF2B5EF4-FFF2-40B4-BE49-F238E27FC236}">
                    <a16:creationId xmlns:a16="http://schemas.microsoft.com/office/drawing/2014/main" id="{A8835D0E-8CC6-8F18-9CD6-18B133D7BC6E}"/>
                  </a:ext>
                </a:extLst>
              </p:cNvPr>
              <p:cNvSpPr txBox="1"/>
              <p:nvPr/>
            </p:nvSpPr>
            <p:spPr>
              <a:xfrm>
                <a:off x="4159472" y="4205843"/>
                <a:ext cx="5651650" cy="923330"/>
              </a:xfrm>
              <a:prstGeom prst="rect">
                <a:avLst/>
              </a:prstGeom>
              <a:noFill/>
            </p:spPr>
            <p:txBody>
              <a:bodyPr wrap="square" rtlCol="0">
                <a:spAutoFit/>
              </a:bodyPr>
              <a:lstStyle/>
              <a:p>
                <a:r>
                  <a:rPr lang="es-MX" sz="5400" dirty="0">
                    <a:latin typeface="Courier New" panose="02070309020205020404" pitchFamily="49" charset="0"/>
                    <a:cs typeface="Courier New" panose="02070309020205020404" pitchFamily="49" charset="0"/>
                  </a:rPr>
                  <a:t>Colores</a:t>
                </a:r>
                <a:endParaRPr lang="es-MX" sz="4000" dirty="0">
                  <a:latin typeface="Courier New" panose="02070309020205020404" pitchFamily="49" charset="0"/>
                  <a:cs typeface="Courier New" panose="02070309020205020404" pitchFamily="49" charset="0"/>
                </a:endParaRPr>
              </a:p>
            </p:txBody>
          </p:sp>
          <p:sp>
            <p:nvSpPr>
              <p:cNvPr id="26" name="CuadroTexto 25">
                <a:extLst>
                  <a:ext uri="{FF2B5EF4-FFF2-40B4-BE49-F238E27FC236}">
                    <a16:creationId xmlns:a16="http://schemas.microsoft.com/office/drawing/2014/main" id="{C535D723-E330-F58A-489F-EC16A4E1C19E}"/>
                  </a:ext>
                </a:extLst>
              </p:cNvPr>
              <p:cNvSpPr txBox="1"/>
              <p:nvPr/>
            </p:nvSpPr>
            <p:spPr>
              <a:xfrm>
                <a:off x="4159472" y="4577581"/>
                <a:ext cx="5651650" cy="923330"/>
              </a:xfrm>
              <a:prstGeom prst="rect">
                <a:avLst/>
              </a:prstGeom>
              <a:noFill/>
            </p:spPr>
            <p:txBody>
              <a:bodyPr wrap="square" rtlCol="0">
                <a:spAutoFit/>
              </a:bodyPr>
              <a:lstStyle/>
              <a:p>
                <a:r>
                  <a:rPr lang="es-MX" sz="5400" dirty="0">
                    <a:latin typeface="Courier New" panose="02070309020205020404" pitchFamily="49" charset="0"/>
                    <a:cs typeface="Courier New" panose="02070309020205020404" pitchFamily="49" charset="0"/>
                  </a:rPr>
                  <a:t>Cin</a:t>
                </a:r>
                <a:endParaRPr lang="es-MX" sz="4000" dirty="0">
                  <a:latin typeface="Courier New" panose="02070309020205020404" pitchFamily="49" charset="0"/>
                  <a:cs typeface="Courier New" panose="02070309020205020404" pitchFamily="49" charset="0"/>
                </a:endParaRPr>
              </a:p>
            </p:txBody>
          </p:sp>
          <p:sp>
            <p:nvSpPr>
              <p:cNvPr id="27" name="CuadroTexto 26">
                <a:extLst>
                  <a:ext uri="{FF2B5EF4-FFF2-40B4-BE49-F238E27FC236}">
                    <a16:creationId xmlns:a16="http://schemas.microsoft.com/office/drawing/2014/main" id="{E7A4AAC4-18A1-DB15-FFCF-3C353D1FCEFC}"/>
                  </a:ext>
                </a:extLst>
              </p:cNvPr>
              <p:cNvSpPr txBox="1"/>
              <p:nvPr/>
            </p:nvSpPr>
            <p:spPr>
              <a:xfrm>
                <a:off x="4159472" y="4949320"/>
                <a:ext cx="5651650" cy="923330"/>
              </a:xfrm>
              <a:prstGeom prst="rect">
                <a:avLst/>
              </a:prstGeom>
              <a:noFill/>
            </p:spPr>
            <p:txBody>
              <a:bodyPr wrap="square" rtlCol="0">
                <a:spAutoFit/>
              </a:bodyPr>
              <a:lstStyle/>
              <a:p>
                <a:r>
                  <a:rPr lang="es-MX" sz="5400" dirty="0">
                    <a:latin typeface="Courier New" panose="02070309020205020404" pitchFamily="49" charset="0"/>
                    <a:cs typeface="Courier New" panose="02070309020205020404" pitchFamily="49" charset="0"/>
                  </a:rPr>
                  <a:t>Cout</a:t>
                </a:r>
                <a:endParaRPr lang="es-MX" sz="4000" dirty="0">
                  <a:latin typeface="Courier New" panose="02070309020205020404" pitchFamily="49" charset="0"/>
                  <a:cs typeface="Courier New" panose="02070309020205020404" pitchFamily="49" charset="0"/>
                </a:endParaRPr>
              </a:p>
            </p:txBody>
          </p:sp>
          <p:sp>
            <p:nvSpPr>
              <p:cNvPr id="28" name="CuadroTexto 27">
                <a:extLst>
                  <a:ext uri="{FF2B5EF4-FFF2-40B4-BE49-F238E27FC236}">
                    <a16:creationId xmlns:a16="http://schemas.microsoft.com/office/drawing/2014/main" id="{AE942484-FFA5-9E8D-6ACA-D96D46713179}"/>
                  </a:ext>
                </a:extLst>
              </p:cNvPr>
              <p:cNvSpPr txBox="1"/>
              <p:nvPr/>
            </p:nvSpPr>
            <p:spPr>
              <a:xfrm>
                <a:off x="4159472" y="5321058"/>
                <a:ext cx="5651650" cy="923330"/>
              </a:xfrm>
              <a:prstGeom prst="rect">
                <a:avLst/>
              </a:prstGeom>
              <a:noFill/>
            </p:spPr>
            <p:txBody>
              <a:bodyPr wrap="square" rtlCol="0">
                <a:spAutoFit/>
              </a:bodyPr>
              <a:lstStyle/>
              <a:p>
                <a:r>
                  <a:rPr lang="es-MX" sz="5400" dirty="0">
                    <a:latin typeface="Courier New" panose="02070309020205020404" pitchFamily="49" charset="0"/>
                    <a:cs typeface="Courier New" panose="02070309020205020404" pitchFamily="49" charset="0"/>
                  </a:rPr>
                  <a:t>Gotoxy</a:t>
                </a:r>
                <a:endParaRPr lang="es-MX" sz="4000" dirty="0">
                  <a:latin typeface="Courier New" panose="02070309020205020404" pitchFamily="49" charset="0"/>
                  <a:cs typeface="Courier New" panose="02070309020205020404" pitchFamily="49" charset="0"/>
                </a:endParaRPr>
              </a:p>
            </p:txBody>
          </p:sp>
        </p:grpSp>
      </p:grpSp>
      <p:grpSp>
        <p:nvGrpSpPr>
          <p:cNvPr id="2051" name="Grupo 2050">
            <a:extLst>
              <a:ext uri="{FF2B5EF4-FFF2-40B4-BE49-F238E27FC236}">
                <a16:creationId xmlns:a16="http://schemas.microsoft.com/office/drawing/2014/main" id="{CA6AD163-4707-B6B6-08D6-17BED54585E3}"/>
              </a:ext>
            </a:extLst>
          </p:cNvPr>
          <p:cNvGrpSpPr/>
          <p:nvPr/>
        </p:nvGrpSpPr>
        <p:grpSpPr>
          <a:xfrm>
            <a:off x="5616164" y="2267428"/>
            <a:ext cx="3747257" cy="4212373"/>
            <a:chOff x="7738569" y="2277230"/>
            <a:chExt cx="3747257" cy="4212373"/>
          </a:xfrm>
        </p:grpSpPr>
        <p:pic>
          <p:nvPicPr>
            <p:cNvPr id="2052" name="Picture 4" descr="C++ - Wikipedia, la enciclopedia libre">
              <a:extLst>
                <a:ext uri="{FF2B5EF4-FFF2-40B4-BE49-F238E27FC236}">
                  <a16:creationId xmlns:a16="http://schemas.microsoft.com/office/drawing/2014/main" id="{71FA921C-0D76-CED1-AC8E-3B3ED20AC9FB}"/>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38569" y="2277230"/>
              <a:ext cx="3747257" cy="421237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049" name="Rectángulo 2048">
              <a:extLst>
                <a:ext uri="{FF2B5EF4-FFF2-40B4-BE49-F238E27FC236}">
                  <a16:creationId xmlns:a16="http://schemas.microsoft.com/office/drawing/2014/main" id="{087C8B73-25F6-698C-DDE2-6755865E5B09}"/>
                </a:ext>
              </a:extLst>
            </p:cNvPr>
            <p:cNvSpPr/>
            <p:nvPr/>
          </p:nvSpPr>
          <p:spPr>
            <a:xfrm>
              <a:off x="10354235" y="4034971"/>
              <a:ext cx="1131591" cy="696890"/>
            </a:xfrm>
            <a:prstGeom prst="rect">
              <a:avLst/>
            </a:prstGeom>
            <a:solidFill>
              <a:srgbClr val="569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925805406"/>
      </p:ext>
    </p:extLst>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orma libre: forma 35">
            <a:extLst>
              <a:ext uri="{FF2B5EF4-FFF2-40B4-BE49-F238E27FC236}">
                <a16:creationId xmlns:a16="http://schemas.microsoft.com/office/drawing/2014/main" id="{44B5AD0B-46EC-0D29-ECBC-801E1A4C1149}"/>
              </a:ext>
            </a:extLst>
          </p:cNvPr>
          <p:cNvSpPr/>
          <p:nvPr/>
        </p:nvSpPr>
        <p:spPr>
          <a:xfrm rot="10131264">
            <a:off x="1629398" y="-918449"/>
            <a:ext cx="8491059" cy="6177834"/>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5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Forma libre: forma 34">
            <a:extLst>
              <a:ext uri="{FF2B5EF4-FFF2-40B4-BE49-F238E27FC236}">
                <a16:creationId xmlns:a16="http://schemas.microsoft.com/office/drawing/2014/main" id="{0BC15D6A-4D75-2B20-15D4-CB41E8F8D8B0}"/>
              </a:ext>
            </a:extLst>
          </p:cNvPr>
          <p:cNvSpPr/>
          <p:nvPr/>
        </p:nvSpPr>
        <p:spPr>
          <a:xfrm>
            <a:off x="4607659" y="2291941"/>
            <a:ext cx="8491059" cy="5317593"/>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1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4" name="Grupo 33">
            <a:extLst>
              <a:ext uri="{FF2B5EF4-FFF2-40B4-BE49-F238E27FC236}">
                <a16:creationId xmlns:a16="http://schemas.microsoft.com/office/drawing/2014/main" id="{DA78212D-7731-1099-4D9F-2095E1D76497}"/>
              </a:ext>
            </a:extLst>
          </p:cNvPr>
          <p:cNvGrpSpPr/>
          <p:nvPr/>
        </p:nvGrpSpPr>
        <p:grpSpPr>
          <a:xfrm>
            <a:off x="7260532" y="5752285"/>
            <a:ext cx="5985941" cy="658386"/>
            <a:chOff x="7260532" y="5752285"/>
            <a:chExt cx="5985941" cy="658386"/>
          </a:xfrm>
        </p:grpSpPr>
        <p:sp>
          <p:nvSpPr>
            <p:cNvPr id="32" name="Rectángulo 31">
              <a:extLst>
                <a:ext uri="{FF2B5EF4-FFF2-40B4-BE49-F238E27FC236}">
                  <a16:creationId xmlns:a16="http://schemas.microsoft.com/office/drawing/2014/main" id="{CA4E6C26-9913-7051-DDF1-6830CE57CC6E}"/>
                </a:ext>
              </a:extLst>
            </p:cNvPr>
            <p:cNvSpPr/>
            <p:nvPr/>
          </p:nvSpPr>
          <p:spPr>
            <a:xfrm flipV="1">
              <a:off x="7260532" y="5752285"/>
              <a:ext cx="4931468"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3" name="Grupo 32">
              <a:extLst>
                <a:ext uri="{FF2B5EF4-FFF2-40B4-BE49-F238E27FC236}">
                  <a16:creationId xmlns:a16="http://schemas.microsoft.com/office/drawing/2014/main" id="{29796306-6C99-0883-C827-347D5268C882}"/>
                </a:ext>
              </a:extLst>
            </p:cNvPr>
            <p:cNvGrpSpPr/>
            <p:nvPr/>
          </p:nvGrpSpPr>
          <p:grpSpPr>
            <a:xfrm>
              <a:off x="7969579" y="5764340"/>
              <a:ext cx="5276894" cy="646331"/>
              <a:chOff x="8065113" y="5264896"/>
              <a:chExt cx="5276894" cy="646331"/>
            </a:xfrm>
          </p:grpSpPr>
          <p:sp>
            <p:nvSpPr>
              <p:cNvPr id="14" name="CuadroTexto 13">
                <a:extLst>
                  <a:ext uri="{FF2B5EF4-FFF2-40B4-BE49-F238E27FC236}">
                    <a16:creationId xmlns:a16="http://schemas.microsoft.com/office/drawing/2014/main" id="{AB2911D5-EF8A-0909-A17D-48E8ACA4BCCB}"/>
                  </a:ext>
                </a:extLst>
              </p:cNvPr>
              <p:cNvSpPr txBox="1"/>
              <p:nvPr/>
            </p:nvSpPr>
            <p:spPr>
              <a:xfrm>
                <a:off x="8684901" y="5264896"/>
                <a:ext cx="4657106" cy="646331"/>
              </a:xfrm>
              <a:prstGeom prst="rect">
                <a:avLst/>
              </a:prstGeom>
              <a:noFill/>
            </p:spPr>
            <p:txBody>
              <a:bodyPr wrap="square" rtlCol="0">
                <a:spAutoFit/>
              </a:bodyPr>
              <a:lstStyle/>
              <a:p>
                <a:r>
                  <a:rPr lang="es-MX" sz="3600" b="1" dirty="0">
                    <a:latin typeface="Courier New" panose="02070309020205020404" pitchFamily="49" charset="0"/>
                    <a:cs typeface="Courier New" panose="02070309020205020404" pitchFamily="49" charset="0"/>
                  </a:rPr>
                  <a:t>E</a:t>
                </a:r>
                <a:r>
                  <a:rPr lang="es-MX" sz="3600" dirty="0">
                    <a:latin typeface="Courier New" panose="02070309020205020404" pitchFamily="49" charset="0"/>
                    <a:cs typeface="Courier New" panose="02070309020205020404" pitchFamily="49" charset="0"/>
                  </a:rPr>
                  <a:t>jemplo:</a:t>
                </a:r>
              </a:p>
            </p:txBody>
          </p:sp>
          <p:pic>
            <p:nvPicPr>
              <p:cNvPr id="27" name="Gráfico 26" descr="Diseño web contorno">
                <a:extLst>
                  <a:ext uri="{FF2B5EF4-FFF2-40B4-BE49-F238E27FC236}">
                    <a16:creationId xmlns:a16="http://schemas.microsoft.com/office/drawing/2014/main" id="{C3DEF480-F9CC-3BB6-681A-DFC042D3B1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65113" y="5279384"/>
                <a:ext cx="619788" cy="619788"/>
              </a:xfrm>
              <a:prstGeom prst="rect">
                <a:avLst/>
              </a:prstGeom>
            </p:spPr>
          </p:pic>
        </p:grpSp>
      </p:grpSp>
      <p:grpSp>
        <p:nvGrpSpPr>
          <p:cNvPr id="18" name="Grupo 17">
            <a:extLst>
              <a:ext uri="{FF2B5EF4-FFF2-40B4-BE49-F238E27FC236}">
                <a16:creationId xmlns:a16="http://schemas.microsoft.com/office/drawing/2014/main" id="{6DF6692E-5938-423A-DACC-A5B427729902}"/>
              </a:ext>
            </a:extLst>
          </p:cNvPr>
          <p:cNvGrpSpPr/>
          <p:nvPr/>
        </p:nvGrpSpPr>
        <p:grpSpPr>
          <a:xfrm>
            <a:off x="337516" y="2170469"/>
            <a:ext cx="6527410" cy="4464456"/>
            <a:chOff x="337516" y="2170469"/>
            <a:chExt cx="6527410" cy="4464456"/>
          </a:xfrm>
        </p:grpSpPr>
        <p:sp>
          <p:nvSpPr>
            <p:cNvPr id="15" name="Trapecio 14">
              <a:extLst>
                <a:ext uri="{FF2B5EF4-FFF2-40B4-BE49-F238E27FC236}">
                  <a16:creationId xmlns:a16="http://schemas.microsoft.com/office/drawing/2014/main" id="{45F9CA5C-AA31-6BE8-9A96-EB558127CC04}"/>
                </a:ext>
              </a:extLst>
            </p:cNvPr>
            <p:cNvSpPr/>
            <p:nvPr/>
          </p:nvSpPr>
          <p:spPr>
            <a:xfrm>
              <a:off x="337516" y="2170469"/>
              <a:ext cx="6527410" cy="4464456"/>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CuadroTexto 9">
              <a:extLst>
                <a:ext uri="{FF2B5EF4-FFF2-40B4-BE49-F238E27FC236}">
                  <a16:creationId xmlns:a16="http://schemas.microsoft.com/office/drawing/2014/main" id="{48C611EC-7DD3-29B4-18C7-189B88142AEB}"/>
                </a:ext>
              </a:extLst>
            </p:cNvPr>
            <p:cNvSpPr txBox="1"/>
            <p:nvPr/>
          </p:nvSpPr>
          <p:spPr>
            <a:xfrm>
              <a:off x="972289" y="2379268"/>
              <a:ext cx="5257865" cy="2862322"/>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Para poder colocar letras con tildes y caracteres de uso común en el idioma español como la letra “ñ” , basta con agregar una librería que nos facilitará usar estos caracteres sin tener que aplicar otras soluciones como recurrir al código ACSII. La librería </a:t>
              </a:r>
              <a:r>
                <a:rPr lang="es-MX" sz="2000" dirty="0" err="1">
                  <a:highlight>
                    <a:srgbClr val="C0C0C0"/>
                  </a:highlight>
                  <a:latin typeface="Courier New" panose="02070309020205020404" pitchFamily="49" charset="0"/>
                  <a:cs typeface="Courier New" panose="02070309020205020404" pitchFamily="49" charset="0"/>
                </a:rPr>
                <a:t>locale.h</a:t>
              </a:r>
              <a:r>
                <a:rPr lang="es-MX" sz="2000" dirty="0">
                  <a:latin typeface="Courier New" panose="02070309020205020404" pitchFamily="49" charset="0"/>
                  <a:cs typeface="Courier New" panose="02070309020205020404" pitchFamily="49" charset="0"/>
                </a:rPr>
                <a:t>.</a:t>
              </a:r>
            </a:p>
          </p:txBody>
        </p:sp>
      </p:grpSp>
      <p:sp>
        <p:nvSpPr>
          <p:cNvPr id="12" name="CuadroTexto 11">
            <a:extLst>
              <a:ext uri="{FF2B5EF4-FFF2-40B4-BE49-F238E27FC236}">
                <a16:creationId xmlns:a16="http://schemas.microsoft.com/office/drawing/2014/main" id="{146B8C18-723E-1B6B-18A1-B322859E68C2}"/>
              </a:ext>
            </a:extLst>
          </p:cNvPr>
          <p:cNvSpPr txBox="1"/>
          <p:nvPr/>
        </p:nvSpPr>
        <p:spPr>
          <a:xfrm>
            <a:off x="972289" y="5494393"/>
            <a:ext cx="5257865" cy="461665"/>
          </a:xfrm>
          <a:prstGeom prst="rect">
            <a:avLst/>
          </a:prstGeom>
          <a:noFill/>
        </p:spPr>
        <p:txBody>
          <a:bodyPr wrap="square" rtlCol="0">
            <a:spAutoFit/>
          </a:bodyPr>
          <a:lstStyle/>
          <a:p>
            <a:pPr algn="ctr"/>
            <a:r>
              <a:rPr lang="es-MX" sz="2400" b="1" dirty="0">
                <a:latin typeface="Courier New" panose="02070309020205020404" pitchFamily="49" charset="0"/>
                <a:cs typeface="Courier New" panose="02070309020205020404" pitchFamily="49" charset="0"/>
              </a:rPr>
              <a:t>#include &lt;</a:t>
            </a:r>
            <a:r>
              <a:rPr lang="es-MX" sz="2400" b="1" dirty="0" err="1">
                <a:latin typeface="Courier New" panose="02070309020205020404" pitchFamily="49" charset="0"/>
                <a:cs typeface="Courier New" panose="02070309020205020404" pitchFamily="49" charset="0"/>
              </a:rPr>
              <a:t>locale.h</a:t>
            </a:r>
            <a:r>
              <a:rPr lang="es-MX" sz="2400" b="1" dirty="0">
                <a:latin typeface="Courier New" panose="02070309020205020404" pitchFamily="49" charset="0"/>
                <a:cs typeface="Courier New" panose="02070309020205020404" pitchFamily="49" charset="0"/>
              </a:rPr>
              <a:t>&gt;</a:t>
            </a:r>
          </a:p>
        </p:txBody>
      </p:sp>
      <p:sp>
        <p:nvSpPr>
          <p:cNvPr id="6" name="Rectángulo 5">
            <a:extLst>
              <a:ext uri="{FF2B5EF4-FFF2-40B4-BE49-F238E27FC236}">
                <a16:creationId xmlns:a16="http://schemas.microsoft.com/office/drawing/2014/main" id="{8E9F1E38-104D-3294-ED92-045C3021AF99}"/>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una sola esquina cortada 7">
            <a:extLst>
              <a:ext uri="{FF2B5EF4-FFF2-40B4-BE49-F238E27FC236}">
                <a16:creationId xmlns:a16="http://schemas.microsoft.com/office/drawing/2014/main" id="{9F585EA2-8A94-E590-B35F-C7D0D5277F37}"/>
              </a:ext>
            </a:extLst>
          </p:cNvPr>
          <p:cNvSpPr/>
          <p:nvPr/>
        </p:nvSpPr>
        <p:spPr>
          <a:xfrm flipV="1">
            <a:off x="235528" y="453905"/>
            <a:ext cx="4490381" cy="1137139"/>
          </a:xfrm>
          <a:prstGeom prst="snip1Rect">
            <a:avLst>
              <a:gd name="adj" fmla="val 50000"/>
            </a:avLst>
          </a:prstGeom>
          <a:gradFill flip="none" rotWithShape="1">
            <a:gsLst>
              <a:gs pos="0">
                <a:schemeClr val="accent1">
                  <a:lumMod val="75000"/>
                </a:schemeClr>
              </a:gs>
              <a:gs pos="100000">
                <a:schemeClr val="bg2">
                  <a:lumMod val="25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una sola esquina cortada 6">
            <a:extLst>
              <a:ext uri="{FF2B5EF4-FFF2-40B4-BE49-F238E27FC236}">
                <a16:creationId xmlns:a16="http://schemas.microsoft.com/office/drawing/2014/main" id="{93C6EC54-D67B-64BA-D3D4-A42D0ECDC80A}"/>
              </a:ext>
            </a:extLst>
          </p:cNvPr>
          <p:cNvSpPr/>
          <p:nvPr/>
        </p:nvSpPr>
        <p:spPr>
          <a:xfrm flipV="1">
            <a:off x="0" y="453907"/>
            <a:ext cx="4318781" cy="1015663"/>
          </a:xfrm>
          <a:prstGeom prst="snip1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8249A1EF-2981-4ABD-CA16-89476DA4D692}"/>
              </a:ext>
            </a:extLst>
          </p:cNvPr>
          <p:cNvSpPr txBox="1"/>
          <p:nvPr/>
        </p:nvSpPr>
        <p:spPr>
          <a:xfrm>
            <a:off x="541022" y="453908"/>
            <a:ext cx="4545106" cy="1015663"/>
          </a:xfrm>
          <a:prstGeom prst="rect">
            <a:avLst/>
          </a:prstGeom>
          <a:noFill/>
        </p:spPr>
        <p:txBody>
          <a:bodyPr wrap="square" rtlCol="0">
            <a:spAutoFit/>
          </a:bodyPr>
          <a:lstStyle/>
          <a:p>
            <a:r>
              <a:rPr lang="es-MX" sz="6000" b="1" dirty="0">
                <a:latin typeface="Courier New" panose="02070309020205020404" pitchFamily="49" charset="0"/>
                <a:cs typeface="Courier New" panose="02070309020205020404" pitchFamily="49" charset="0"/>
              </a:rPr>
              <a:t>A</a:t>
            </a:r>
            <a:r>
              <a:rPr lang="es-MX" sz="6000" dirty="0">
                <a:latin typeface="Courier New" panose="02070309020205020404" pitchFamily="49" charset="0"/>
                <a:cs typeface="Courier New" panose="02070309020205020404" pitchFamily="49" charset="0"/>
              </a:rPr>
              <a:t>centos</a:t>
            </a:r>
          </a:p>
        </p:txBody>
      </p:sp>
      <p:grpSp>
        <p:nvGrpSpPr>
          <p:cNvPr id="19" name="Grupo 18">
            <a:extLst>
              <a:ext uri="{FF2B5EF4-FFF2-40B4-BE49-F238E27FC236}">
                <a16:creationId xmlns:a16="http://schemas.microsoft.com/office/drawing/2014/main" id="{9EB69343-9140-A822-1E3F-59D315A43165}"/>
              </a:ext>
            </a:extLst>
          </p:cNvPr>
          <p:cNvGrpSpPr/>
          <p:nvPr/>
        </p:nvGrpSpPr>
        <p:grpSpPr>
          <a:xfrm>
            <a:off x="180289" y="5824669"/>
            <a:ext cx="792000" cy="900000"/>
            <a:chOff x="7738569" y="2277230"/>
            <a:chExt cx="3747257" cy="4212373"/>
          </a:xfrm>
        </p:grpSpPr>
        <p:pic>
          <p:nvPicPr>
            <p:cNvPr id="20" name="Picture 4" descr="C++ - Wikipedia, la enciclopedia libre">
              <a:extLst>
                <a:ext uri="{FF2B5EF4-FFF2-40B4-BE49-F238E27FC236}">
                  <a16:creationId xmlns:a16="http://schemas.microsoft.com/office/drawing/2014/main" id="{44D317CB-0BE4-041F-6BEB-1D6D71287301}"/>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38569" y="2277230"/>
              <a:ext cx="3747257" cy="421237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1" name="Rectángulo 20">
              <a:extLst>
                <a:ext uri="{FF2B5EF4-FFF2-40B4-BE49-F238E27FC236}">
                  <a16:creationId xmlns:a16="http://schemas.microsoft.com/office/drawing/2014/main" id="{4D10A368-C0BD-E6E5-0A11-4E23686F42A6}"/>
                </a:ext>
              </a:extLst>
            </p:cNvPr>
            <p:cNvSpPr/>
            <p:nvPr/>
          </p:nvSpPr>
          <p:spPr>
            <a:xfrm>
              <a:off x="10354235" y="4034971"/>
              <a:ext cx="1131591" cy="696890"/>
            </a:xfrm>
            <a:prstGeom prst="rect">
              <a:avLst/>
            </a:prstGeom>
            <a:solidFill>
              <a:srgbClr val="569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grpSp>
        <p:nvGrpSpPr>
          <p:cNvPr id="22" name="Grupo 21">
            <a:extLst>
              <a:ext uri="{FF2B5EF4-FFF2-40B4-BE49-F238E27FC236}">
                <a16:creationId xmlns:a16="http://schemas.microsoft.com/office/drawing/2014/main" id="{35EBD104-1EBC-2C40-D158-04F36980F3BF}"/>
              </a:ext>
            </a:extLst>
          </p:cNvPr>
          <p:cNvGrpSpPr/>
          <p:nvPr/>
        </p:nvGrpSpPr>
        <p:grpSpPr>
          <a:xfrm>
            <a:off x="6539345" y="-4575"/>
            <a:ext cx="5417127" cy="4464455"/>
            <a:chOff x="193963" y="294130"/>
            <a:chExt cx="5417127" cy="3992494"/>
          </a:xfrm>
        </p:grpSpPr>
        <p:sp>
          <p:nvSpPr>
            <p:cNvPr id="23" name="Trapecio 22">
              <a:extLst>
                <a:ext uri="{FF2B5EF4-FFF2-40B4-BE49-F238E27FC236}">
                  <a16:creationId xmlns:a16="http://schemas.microsoft.com/office/drawing/2014/main" id="{7DC7F41A-9BC8-7E4A-1B3E-AD82DFA89131}"/>
                </a:ext>
              </a:extLst>
            </p:cNvPr>
            <p:cNvSpPr/>
            <p:nvPr/>
          </p:nvSpPr>
          <p:spPr>
            <a:xfrm rot="10800000">
              <a:off x="193963" y="294130"/>
              <a:ext cx="5417127" cy="3992494"/>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4" name="CuadroTexto 23">
              <a:extLst>
                <a:ext uri="{FF2B5EF4-FFF2-40B4-BE49-F238E27FC236}">
                  <a16:creationId xmlns:a16="http://schemas.microsoft.com/office/drawing/2014/main" id="{0AE6AF6B-4EBE-2CC4-3416-8DEDCFA0627F}"/>
                </a:ext>
              </a:extLst>
            </p:cNvPr>
            <p:cNvSpPr txBox="1"/>
            <p:nvPr/>
          </p:nvSpPr>
          <p:spPr>
            <a:xfrm>
              <a:off x="828736" y="737490"/>
              <a:ext cx="4113840" cy="3330402"/>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Sólo basta con usar la función:</a:t>
              </a:r>
            </a:p>
            <a:p>
              <a:pPr algn="just"/>
              <a:endParaRPr lang="es-MX" sz="2000" dirty="0">
                <a:latin typeface="Courier New" panose="02070309020205020404" pitchFamily="49" charset="0"/>
                <a:cs typeface="Courier New" panose="02070309020205020404" pitchFamily="49" charset="0"/>
              </a:endParaRPr>
            </a:p>
            <a:p>
              <a:pPr algn="ctr"/>
              <a:r>
                <a:rPr lang="es-MX" sz="1600" b="1" dirty="0">
                  <a:latin typeface="Courier New" panose="02070309020205020404" pitchFamily="49" charset="0"/>
                  <a:cs typeface="Courier New" panose="02070309020205020404" pitchFamily="49" charset="0"/>
                </a:rPr>
                <a:t>setlocale(LC_ALL, “Spanish");</a:t>
              </a:r>
            </a:p>
            <a:p>
              <a:pPr algn="just"/>
              <a:endParaRPr lang="es-MX" sz="2000" dirty="0">
                <a:latin typeface="Courier New" panose="02070309020205020404" pitchFamily="49" charset="0"/>
                <a:cs typeface="Courier New" panose="02070309020205020404" pitchFamily="49" charset="0"/>
              </a:endParaRPr>
            </a:p>
            <a:p>
              <a:pPr algn="just"/>
              <a:r>
                <a:rPr lang="es-MX" sz="2000" dirty="0">
                  <a:latin typeface="Courier New" panose="02070309020205020404" pitchFamily="49" charset="0"/>
                  <a:cs typeface="Courier New" panose="02070309020205020404" pitchFamily="49" charset="0"/>
                </a:rPr>
                <a:t>La que nos permitirá usar en nuestro programa distintos tipos de caracteres que no pertenezcan al "estándar", que se puede imprimir normalmente.</a:t>
              </a:r>
            </a:p>
          </p:txBody>
        </p:sp>
      </p:grpSp>
    </p:spTree>
    <p:extLst>
      <p:ext uri="{BB962C8B-B14F-4D97-AF65-F5344CB8AC3E}">
        <p14:creationId xmlns:p14="http://schemas.microsoft.com/office/powerpoint/2010/main" val="39188155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ppt_x"/>
                                          </p:val>
                                        </p:tav>
                                        <p:tav tm="100000">
                                          <p:val>
                                            <p:strVal val="#ppt_x"/>
                                          </p:val>
                                        </p:tav>
                                      </p:tavLst>
                                    </p:anim>
                                    <p:anim calcmode="lin" valueType="num">
                                      <p:cBhvr additive="base">
                                        <p:cTn id="13" dur="1000" fill="hold"/>
                                        <p:tgtEl>
                                          <p:spTgt spid="12"/>
                                        </p:tgtEl>
                                        <p:attrNameLst>
                                          <p:attrName>ppt_y</p:attrName>
                                        </p:attrNameLst>
                                      </p:cBhvr>
                                      <p:tavLst>
                                        <p:tav tm="0">
                                          <p:val>
                                            <p:strVal val="1+#ppt_h/2"/>
                                          </p:val>
                                        </p:tav>
                                        <p:tav tm="100000">
                                          <p:val>
                                            <p:strVal val="#ppt_y"/>
                                          </p:val>
                                        </p:tav>
                                      </p:tavLst>
                                    </p:anim>
                                  </p:childTnLst>
                                </p:cTn>
                              </p:par>
                              <p:par>
                                <p:cTn id="14" presetID="3" presetClass="emph" presetSubtype="2" fill="hold" grpId="1" nodeType="withEffect">
                                  <p:stCondLst>
                                    <p:cond delay="0"/>
                                  </p:stCondLst>
                                  <p:childTnLst>
                                    <p:animClr clrSpc="rgb" dir="cw">
                                      <p:cBhvr override="childStyle">
                                        <p:cTn id="15" dur="2000" fill="hold"/>
                                        <p:tgtEl>
                                          <p:spTgt spid="12"/>
                                        </p:tgtEl>
                                        <p:attrNameLst>
                                          <p:attrName>style.color</p:attrName>
                                        </p:attrNameLst>
                                      </p:cBhvr>
                                      <p:to>
                                        <a:schemeClr val="accent2"/>
                                      </p:to>
                                    </p:animClr>
                                  </p:childTnLst>
                                </p:cTn>
                              </p:par>
                              <p:par>
                                <p:cTn id="16" presetID="10" presetClass="entr" presetSubtype="0" fill="hold" grpId="0" nodeType="withEffect">
                                  <p:stCondLst>
                                    <p:cond delay="50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2" presetClass="entr" presetSubtype="1"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1000" fill="hold"/>
                                        <p:tgtEl>
                                          <p:spTgt spid="22"/>
                                        </p:tgtEl>
                                        <p:attrNameLst>
                                          <p:attrName>ppt_x</p:attrName>
                                        </p:attrNameLst>
                                      </p:cBhvr>
                                      <p:tavLst>
                                        <p:tav tm="0">
                                          <p:val>
                                            <p:strVal val="#ppt_x"/>
                                          </p:val>
                                        </p:tav>
                                        <p:tav tm="100000">
                                          <p:val>
                                            <p:strVal val="#ppt_x"/>
                                          </p:val>
                                        </p:tav>
                                      </p:tavLst>
                                    </p:anim>
                                    <p:anim calcmode="lin" valueType="num">
                                      <p:cBhvr additive="base">
                                        <p:cTn id="25"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1000"/>
                                        <p:tgtEl>
                                          <p:spTgt spid="34"/>
                                        </p:tgtEl>
                                      </p:cBhvr>
                                    </p:animEffect>
                                    <p:anim calcmode="lin" valueType="num">
                                      <p:cBhvr>
                                        <p:cTn id="31" dur="1000" fill="hold"/>
                                        <p:tgtEl>
                                          <p:spTgt spid="34"/>
                                        </p:tgtEl>
                                        <p:attrNameLst>
                                          <p:attrName>ppt_x</p:attrName>
                                        </p:attrNameLst>
                                      </p:cBhvr>
                                      <p:tavLst>
                                        <p:tav tm="0">
                                          <p:val>
                                            <p:strVal val="#ppt_x"/>
                                          </p:val>
                                        </p:tav>
                                        <p:tav tm="100000">
                                          <p:val>
                                            <p:strVal val="#ppt_x"/>
                                          </p:val>
                                        </p:tav>
                                      </p:tavLst>
                                    </p:anim>
                                    <p:anim calcmode="lin" valueType="num">
                                      <p:cBhvr>
                                        <p:cTn id="32"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12" grpId="0"/>
      <p:bldP spid="1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Texto&#10;&#10;Descripción generada automáticamente">
            <a:extLst>
              <a:ext uri="{FF2B5EF4-FFF2-40B4-BE49-F238E27FC236}">
                <a16:creationId xmlns:a16="http://schemas.microsoft.com/office/drawing/2014/main" id="{34F6F386-1CD5-3CCB-FF43-0DD388EF2D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5928" cy="6858000"/>
          </a:xfrm>
          <a:prstGeom prst="rect">
            <a:avLst/>
          </a:prstGeom>
        </p:spPr>
      </p:pic>
      <p:sp>
        <p:nvSpPr>
          <p:cNvPr id="11" name="Rectángulo 10">
            <a:extLst>
              <a:ext uri="{FF2B5EF4-FFF2-40B4-BE49-F238E27FC236}">
                <a16:creationId xmlns:a16="http://schemas.microsoft.com/office/drawing/2014/main" id="{80968183-3C11-3D70-559C-3456601498DB}"/>
              </a:ext>
            </a:extLst>
          </p:cNvPr>
          <p:cNvSpPr/>
          <p:nvPr/>
        </p:nvSpPr>
        <p:spPr>
          <a:xfrm>
            <a:off x="0" y="0"/>
            <a:ext cx="12191999" cy="6858000"/>
          </a:xfrm>
          <a:prstGeom prst="rect">
            <a:avLst/>
          </a:prstGeom>
          <a:gradFill>
            <a:gsLst>
              <a:gs pos="0">
                <a:schemeClr val="accent1">
                  <a:lumMod val="75000"/>
                  <a:alpha val="88000"/>
                </a:schemeClr>
              </a:gs>
              <a:gs pos="100000">
                <a:schemeClr val="accent1">
                  <a:lumMod val="30000"/>
                  <a:lumOff val="70000"/>
                  <a:alpha val="7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 name="Rectángulo 2">
            <a:extLst>
              <a:ext uri="{FF2B5EF4-FFF2-40B4-BE49-F238E27FC236}">
                <a16:creationId xmlns:a16="http://schemas.microsoft.com/office/drawing/2014/main" id="{2A683C2E-8D26-DDFA-E1CE-7C0C5BE67F05}"/>
              </a:ext>
            </a:extLst>
          </p:cNvPr>
          <p:cNvSpPr/>
          <p:nvPr/>
        </p:nvSpPr>
        <p:spPr>
          <a:xfrm flipV="1">
            <a:off x="0" y="5745706"/>
            <a:ext cx="12192000"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4" name="Rectángulo 3">
            <a:extLst>
              <a:ext uri="{FF2B5EF4-FFF2-40B4-BE49-F238E27FC236}">
                <a16:creationId xmlns:a16="http://schemas.microsoft.com/office/drawing/2014/main" id="{731888C6-F2B4-8237-BD02-79E54DB0F47F}"/>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27" name="recording-2022-09-24-00-04-34 (online-video-cutter.com)">
            <a:hlinkClick r:id="" action="ppaction://media"/>
            <a:extLst>
              <a:ext uri="{FF2B5EF4-FFF2-40B4-BE49-F238E27FC236}">
                <a16:creationId xmlns:a16="http://schemas.microsoft.com/office/drawing/2014/main" id="{72B06E1A-8D1F-2173-55EF-EB8ACE76F96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09481" y="650359"/>
            <a:ext cx="7173038" cy="4050657"/>
          </a:xfrm>
          <a:prstGeom prst="rect">
            <a:avLst/>
          </a:prstGeom>
        </p:spPr>
      </p:pic>
      <p:pic>
        <p:nvPicPr>
          <p:cNvPr id="4098" name="Picture 2" descr="Monitor Apple PNG transparente - StickPNG">
            <a:extLst>
              <a:ext uri="{FF2B5EF4-FFF2-40B4-BE49-F238E27FC236}">
                <a16:creationId xmlns:a16="http://schemas.microsoft.com/office/drawing/2014/main" id="{D525B7ED-7150-B7CF-45F2-FB25506B2B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2316" y="0"/>
            <a:ext cx="7847367" cy="66410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5002102"/>
      </p:ext>
    </p:extLst>
  </p:cSld>
  <p:clrMapOvr>
    <a:masterClrMapping/>
  </p:clrMapOvr>
  <p:transition spd="slow" advClick="0" advTm="153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750"/>
                                        <p:tgtEl>
                                          <p:spTgt spid="11"/>
                                        </p:tgtEl>
                                      </p:cBhvr>
                                    </p:animEffect>
                                  </p:childTnLst>
                                </p:cTn>
                              </p:par>
                              <p:par>
                                <p:cTn id="8" presetID="10" presetClass="entr" presetSubtype="0" fill="hold" nodeType="withEffect">
                                  <p:stCondLst>
                                    <p:cond delay="1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childTnLst>
                                </p:cTn>
                              </p:par>
                            </p:childTnLst>
                          </p:cTn>
                        </p:par>
                        <p:par>
                          <p:cTn id="11" fill="hold">
                            <p:stCondLst>
                              <p:cond delay="2500"/>
                            </p:stCondLst>
                            <p:childTnLst>
                              <p:par>
                                <p:cTn id="12" presetID="1" presetClass="mediacall" presetSubtype="0" fill="hold" nodeType="afterEffect">
                                  <p:stCondLst>
                                    <p:cond delay="0"/>
                                  </p:stCondLst>
                                  <p:childTnLst>
                                    <p:cmd type="call" cmd="playFrom(0.0)">
                                      <p:cBhvr>
                                        <p:cTn id="13" dur="15200"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7"/>
                </p:tgtEl>
              </p:cMediaNode>
            </p:video>
            <p:seq concurrent="1" nextAc="seek">
              <p:cTn id="15" restart="whenNotActive" fill="hold" evtFilter="cancelBubble" nodeType="interactiveSeq">
                <p:stCondLst>
                  <p:cond evt="onClick" delay="0">
                    <p:tgtEl>
                      <p:spTgt spid="27"/>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7"/>
                                        </p:tgtEl>
                                      </p:cBhvr>
                                    </p:cmd>
                                  </p:childTnLst>
                                </p:cTn>
                              </p:par>
                            </p:childTnLst>
                          </p:cTn>
                        </p:par>
                      </p:childTnLst>
                    </p:cTn>
                  </p:par>
                </p:childTnLst>
              </p:cTn>
              <p:nextCondLst>
                <p:cond evt="onClick" delay="0">
                  <p:tgtEl>
                    <p:spTgt spid="27"/>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orma libre: forma 35">
            <a:extLst>
              <a:ext uri="{FF2B5EF4-FFF2-40B4-BE49-F238E27FC236}">
                <a16:creationId xmlns:a16="http://schemas.microsoft.com/office/drawing/2014/main" id="{44B5AD0B-46EC-0D29-ECBC-801E1A4C1149}"/>
              </a:ext>
            </a:extLst>
          </p:cNvPr>
          <p:cNvSpPr/>
          <p:nvPr/>
        </p:nvSpPr>
        <p:spPr>
          <a:xfrm rot="10131264">
            <a:off x="1629398" y="-918449"/>
            <a:ext cx="8491059" cy="6177834"/>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5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Forma libre: forma 34">
            <a:extLst>
              <a:ext uri="{FF2B5EF4-FFF2-40B4-BE49-F238E27FC236}">
                <a16:creationId xmlns:a16="http://schemas.microsoft.com/office/drawing/2014/main" id="{0BC15D6A-4D75-2B20-15D4-CB41E8F8D8B0}"/>
              </a:ext>
            </a:extLst>
          </p:cNvPr>
          <p:cNvSpPr/>
          <p:nvPr/>
        </p:nvSpPr>
        <p:spPr>
          <a:xfrm>
            <a:off x="4607659" y="2291941"/>
            <a:ext cx="8491059" cy="5317593"/>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1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4" name="Grupo 33">
            <a:extLst>
              <a:ext uri="{FF2B5EF4-FFF2-40B4-BE49-F238E27FC236}">
                <a16:creationId xmlns:a16="http://schemas.microsoft.com/office/drawing/2014/main" id="{DA78212D-7731-1099-4D9F-2095E1D76497}"/>
              </a:ext>
            </a:extLst>
          </p:cNvPr>
          <p:cNvGrpSpPr/>
          <p:nvPr/>
        </p:nvGrpSpPr>
        <p:grpSpPr>
          <a:xfrm>
            <a:off x="7260532" y="5752285"/>
            <a:ext cx="5985941" cy="658386"/>
            <a:chOff x="7260532" y="5752285"/>
            <a:chExt cx="5985941" cy="658386"/>
          </a:xfrm>
        </p:grpSpPr>
        <p:sp>
          <p:nvSpPr>
            <p:cNvPr id="32" name="Rectángulo 31">
              <a:extLst>
                <a:ext uri="{FF2B5EF4-FFF2-40B4-BE49-F238E27FC236}">
                  <a16:creationId xmlns:a16="http://schemas.microsoft.com/office/drawing/2014/main" id="{CA4E6C26-9913-7051-DDF1-6830CE57CC6E}"/>
                </a:ext>
              </a:extLst>
            </p:cNvPr>
            <p:cNvSpPr/>
            <p:nvPr/>
          </p:nvSpPr>
          <p:spPr>
            <a:xfrm flipV="1">
              <a:off x="7260532" y="5752285"/>
              <a:ext cx="4931468"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3" name="Grupo 32">
              <a:extLst>
                <a:ext uri="{FF2B5EF4-FFF2-40B4-BE49-F238E27FC236}">
                  <a16:creationId xmlns:a16="http://schemas.microsoft.com/office/drawing/2014/main" id="{29796306-6C99-0883-C827-347D5268C882}"/>
                </a:ext>
              </a:extLst>
            </p:cNvPr>
            <p:cNvGrpSpPr/>
            <p:nvPr/>
          </p:nvGrpSpPr>
          <p:grpSpPr>
            <a:xfrm>
              <a:off x="7969579" y="5764340"/>
              <a:ext cx="5276894" cy="646331"/>
              <a:chOff x="8065113" y="5264896"/>
              <a:chExt cx="5276894" cy="646331"/>
            </a:xfrm>
          </p:grpSpPr>
          <p:sp>
            <p:nvSpPr>
              <p:cNvPr id="14" name="CuadroTexto 13">
                <a:extLst>
                  <a:ext uri="{FF2B5EF4-FFF2-40B4-BE49-F238E27FC236}">
                    <a16:creationId xmlns:a16="http://schemas.microsoft.com/office/drawing/2014/main" id="{AB2911D5-EF8A-0909-A17D-48E8ACA4BCCB}"/>
                  </a:ext>
                </a:extLst>
              </p:cNvPr>
              <p:cNvSpPr txBox="1"/>
              <p:nvPr/>
            </p:nvSpPr>
            <p:spPr>
              <a:xfrm>
                <a:off x="8684901" y="5264896"/>
                <a:ext cx="4657106" cy="646331"/>
              </a:xfrm>
              <a:prstGeom prst="rect">
                <a:avLst/>
              </a:prstGeom>
              <a:noFill/>
            </p:spPr>
            <p:txBody>
              <a:bodyPr wrap="square" rtlCol="0">
                <a:spAutoFit/>
              </a:bodyPr>
              <a:lstStyle/>
              <a:p>
                <a:r>
                  <a:rPr lang="es-MX" sz="3600" b="1" dirty="0">
                    <a:latin typeface="Courier New" panose="02070309020205020404" pitchFamily="49" charset="0"/>
                    <a:cs typeface="Courier New" panose="02070309020205020404" pitchFamily="49" charset="0"/>
                  </a:rPr>
                  <a:t>E</a:t>
                </a:r>
                <a:r>
                  <a:rPr lang="es-MX" sz="3600" dirty="0">
                    <a:latin typeface="Courier New" panose="02070309020205020404" pitchFamily="49" charset="0"/>
                    <a:cs typeface="Courier New" panose="02070309020205020404" pitchFamily="49" charset="0"/>
                  </a:rPr>
                  <a:t>jemplo:</a:t>
                </a:r>
              </a:p>
            </p:txBody>
          </p:sp>
          <p:pic>
            <p:nvPicPr>
              <p:cNvPr id="27" name="Gráfico 26" descr="Diseño web contorno">
                <a:extLst>
                  <a:ext uri="{FF2B5EF4-FFF2-40B4-BE49-F238E27FC236}">
                    <a16:creationId xmlns:a16="http://schemas.microsoft.com/office/drawing/2014/main" id="{C3DEF480-F9CC-3BB6-681A-DFC042D3B1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65113" y="5279384"/>
                <a:ext cx="619788" cy="619788"/>
              </a:xfrm>
              <a:prstGeom prst="rect">
                <a:avLst/>
              </a:prstGeom>
            </p:spPr>
          </p:pic>
        </p:grpSp>
      </p:grpSp>
      <p:grpSp>
        <p:nvGrpSpPr>
          <p:cNvPr id="18" name="Grupo 17">
            <a:extLst>
              <a:ext uri="{FF2B5EF4-FFF2-40B4-BE49-F238E27FC236}">
                <a16:creationId xmlns:a16="http://schemas.microsoft.com/office/drawing/2014/main" id="{6DF6692E-5938-423A-DACC-A5B427729902}"/>
              </a:ext>
            </a:extLst>
          </p:cNvPr>
          <p:cNvGrpSpPr/>
          <p:nvPr/>
        </p:nvGrpSpPr>
        <p:grpSpPr>
          <a:xfrm>
            <a:off x="337516" y="2170469"/>
            <a:ext cx="6527410" cy="4464456"/>
            <a:chOff x="337516" y="2170469"/>
            <a:chExt cx="6527410" cy="4464456"/>
          </a:xfrm>
        </p:grpSpPr>
        <p:sp>
          <p:nvSpPr>
            <p:cNvPr id="15" name="Trapecio 14">
              <a:extLst>
                <a:ext uri="{FF2B5EF4-FFF2-40B4-BE49-F238E27FC236}">
                  <a16:creationId xmlns:a16="http://schemas.microsoft.com/office/drawing/2014/main" id="{45F9CA5C-AA31-6BE8-9A96-EB558127CC04}"/>
                </a:ext>
              </a:extLst>
            </p:cNvPr>
            <p:cNvSpPr/>
            <p:nvPr/>
          </p:nvSpPr>
          <p:spPr>
            <a:xfrm>
              <a:off x="337516" y="2170469"/>
              <a:ext cx="6527410" cy="4464456"/>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CuadroTexto 9">
              <a:extLst>
                <a:ext uri="{FF2B5EF4-FFF2-40B4-BE49-F238E27FC236}">
                  <a16:creationId xmlns:a16="http://schemas.microsoft.com/office/drawing/2014/main" id="{48C611EC-7DD3-29B4-18C7-189B88142AEB}"/>
                </a:ext>
              </a:extLst>
            </p:cNvPr>
            <p:cNvSpPr txBox="1"/>
            <p:nvPr/>
          </p:nvSpPr>
          <p:spPr>
            <a:xfrm>
              <a:off x="972289" y="2379268"/>
              <a:ext cx="5257865" cy="3108543"/>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La librería encargada de cambiar el color de texto y del fondo de la consola se llama </a:t>
              </a:r>
              <a:r>
                <a:rPr lang="es-MX" sz="2000" dirty="0">
                  <a:highlight>
                    <a:srgbClr val="C0C0C0"/>
                  </a:highlight>
                  <a:latin typeface="Courier New" panose="02070309020205020404" pitchFamily="49" charset="0"/>
                  <a:cs typeface="Courier New" panose="02070309020205020404" pitchFamily="49" charset="0"/>
                </a:rPr>
                <a:t>stdlib.h</a:t>
              </a:r>
              <a:r>
                <a:rPr lang="es-MX" sz="2000" dirty="0">
                  <a:latin typeface="Courier New" panose="02070309020205020404" pitchFamily="49" charset="0"/>
                  <a:cs typeface="Courier New" panose="02070309020205020404" pitchFamily="49" charset="0"/>
                </a:rPr>
                <a:t>. Existe la función:</a:t>
              </a:r>
            </a:p>
            <a:p>
              <a:pPr algn="just"/>
              <a:endParaRPr lang="es-MX" sz="2000" dirty="0">
                <a:latin typeface="Courier New" panose="02070309020205020404" pitchFamily="49" charset="0"/>
                <a:cs typeface="Courier New" panose="02070309020205020404" pitchFamily="49" charset="0"/>
              </a:endParaRPr>
            </a:p>
            <a:p>
              <a:pPr algn="ctr"/>
              <a:r>
                <a:rPr lang="es-MX" sz="1600" b="1" dirty="0">
                  <a:latin typeface="Courier New" panose="02070309020205020404" pitchFamily="49" charset="0"/>
                  <a:cs typeface="Courier New" panose="02070309020205020404" pitchFamily="49" charset="0"/>
                </a:rPr>
                <a:t>system(“color </a:t>
              </a:r>
              <a:r>
                <a:rPr lang="es-MX" sz="1600" i="1" dirty="0">
                  <a:latin typeface="Courier New" panose="02070309020205020404" pitchFamily="49" charset="0"/>
                  <a:cs typeface="Courier New" panose="02070309020205020404" pitchFamily="49" charset="0"/>
                </a:rPr>
                <a:t>color_fondo color_texto</a:t>
              </a:r>
              <a:r>
                <a:rPr lang="es-MX" sz="1600" b="1" dirty="0">
                  <a:latin typeface="Courier New" panose="02070309020205020404" pitchFamily="49" charset="0"/>
                  <a:cs typeface="Courier New" panose="02070309020205020404" pitchFamily="49" charset="0"/>
                </a:rPr>
                <a:t>”);</a:t>
              </a:r>
              <a:r>
                <a:rPr lang="es-MX" sz="1600" dirty="0">
                  <a:latin typeface="Courier New" panose="02070309020205020404" pitchFamily="49" charset="0"/>
                  <a:cs typeface="Courier New" panose="02070309020205020404" pitchFamily="49" charset="0"/>
                </a:rPr>
                <a:t> </a:t>
              </a:r>
            </a:p>
            <a:p>
              <a:pPr algn="just"/>
              <a:endParaRPr lang="es-MX" sz="2000" dirty="0">
                <a:latin typeface="Courier New" panose="02070309020205020404" pitchFamily="49" charset="0"/>
                <a:cs typeface="Courier New" panose="02070309020205020404" pitchFamily="49" charset="0"/>
              </a:endParaRPr>
            </a:p>
            <a:p>
              <a:pPr algn="just"/>
              <a:r>
                <a:rPr lang="es-MX" sz="2000" dirty="0">
                  <a:latin typeface="Courier New" panose="02070309020205020404" pitchFamily="49" charset="0"/>
                  <a:cs typeface="Courier New" panose="02070309020205020404" pitchFamily="49" charset="0"/>
                </a:rPr>
                <a:t>Se utiliza para cambiar el color de fondo y el de color de la fuente.</a:t>
              </a:r>
            </a:p>
          </p:txBody>
        </p:sp>
      </p:grpSp>
      <p:sp>
        <p:nvSpPr>
          <p:cNvPr id="12" name="CuadroTexto 11">
            <a:extLst>
              <a:ext uri="{FF2B5EF4-FFF2-40B4-BE49-F238E27FC236}">
                <a16:creationId xmlns:a16="http://schemas.microsoft.com/office/drawing/2014/main" id="{146B8C18-723E-1B6B-18A1-B322859E68C2}"/>
              </a:ext>
            </a:extLst>
          </p:cNvPr>
          <p:cNvSpPr txBox="1"/>
          <p:nvPr/>
        </p:nvSpPr>
        <p:spPr>
          <a:xfrm>
            <a:off x="972289" y="5602867"/>
            <a:ext cx="5257865" cy="461665"/>
          </a:xfrm>
          <a:prstGeom prst="rect">
            <a:avLst/>
          </a:prstGeom>
          <a:noFill/>
        </p:spPr>
        <p:txBody>
          <a:bodyPr wrap="square" rtlCol="0">
            <a:spAutoFit/>
          </a:bodyPr>
          <a:lstStyle/>
          <a:p>
            <a:pPr algn="ctr"/>
            <a:r>
              <a:rPr lang="es-MX" sz="2400" b="1" dirty="0">
                <a:latin typeface="Courier New" panose="02070309020205020404" pitchFamily="49" charset="0"/>
                <a:cs typeface="Courier New" panose="02070309020205020404" pitchFamily="49" charset="0"/>
              </a:rPr>
              <a:t>#include &lt;stdlib.h&gt;</a:t>
            </a:r>
          </a:p>
        </p:txBody>
      </p:sp>
      <p:sp>
        <p:nvSpPr>
          <p:cNvPr id="6" name="Rectángulo 5">
            <a:extLst>
              <a:ext uri="{FF2B5EF4-FFF2-40B4-BE49-F238E27FC236}">
                <a16:creationId xmlns:a16="http://schemas.microsoft.com/office/drawing/2014/main" id="{8E9F1E38-104D-3294-ED92-045C3021AF99}"/>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una sola esquina cortada 7">
            <a:extLst>
              <a:ext uri="{FF2B5EF4-FFF2-40B4-BE49-F238E27FC236}">
                <a16:creationId xmlns:a16="http://schemas.microsoft.com/office/drawing/2014/main" id="{9F585EA2-8A94-E590-B35F-C7D0D5277F37}"/>
              </a:ext>
            </a:extLst>
          </p:cNvPr>
          <p:cNvSpPr/>
          <p:nvPr/>
        </p:nvSpPr>
        <p:spPr>
          <a:xfrm flipV="1">
            <a:off x="235528" y="453905"/>
            <a:ext cx="4490381" cy="1137139"/>
          </a:xfrm>
          <a:prstGeom prst="snip1Rect">
            <a:avLst>
              <a:gd name="adj" fmla="val 50000"/>
            </a:avLst>
          </a:prstGeom>
          <a:gradFill flip="none" rotWithShape="1">
            <a:gsLst>
              <a:gs pos="0">
                <a:schemeClr val="accent1">
                  <a:lumMod val="75000"/>
                </a:schemeClr>
              </a:gs>
              <a:gs pos="100000">
                <a:schemeClr val="bg2">
                  <a:lumMod val="25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una sola esquina cortada 6">
            <a:extLst>
              <a:ext uri="{FF2B5EF4-FFF2-40B4-BE49-F238E27FC236}">
                <a16:creationId xmlns:a16="http://schemas.microsoft.com/office/drawing/2014/main" id="{93C6EC54-D67B-64BA-D3D4-A42D0ECDC80A}"/>
              </a:ext>
            </a:extLst>
          </p:cNvPr>
          <p:cNvSpPr/>
          <p:nvPr/>
        </p:nvSpPr>
        <p:spPr>
          <a:xfrm flipV="1">
            <a:off x="0" y="453907"/>
            <a:ext cx="4318781" cy="1015663"/>
          </a:xfrm>
          <a:prstGeom prst="snip1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8249A1EF-2981-4ABD-CA16-89476DA4D692}"/>
              </a:ext>
            </a:extLst>
          </p:cNvPr>
          <p:cNvSpPr txBox="1"/>
          <p:nvPr/>
        </p:nvSpPr>
        <p:spPr>
          <a:xfrm>
            <a:off x="541022" y="453908"/>
            <a:ext cx="4545106" cy="1015663"/>
          </a:xfrm>
          <a:prstGeom prst="rect">
            <a:avLst/>
          </a:prstGeom>
          <a:noFill/>
        </p:spPr>
        <p:txBody>
          <a:bodyPr wrap="square" rtlCol="0">
            <a:spAutoFit/>
          </a:bodyPr>
          <a:lstStyle/>
          <a:p>
            <a:r>
              <a:rPr lang="es-MX" sz="6000" b="1" dirty="0">
                <a:latin typeface="Courier New" panose="02070309020205020404" pitchFamily="49" charset="0"/>
                <a:cs typeface="Courier New" panose="02070309020205020404" pitchFamily="49" charset="0"/>
              </a:rPr>
              <a:t>C</a:t>
            </a:r>
            <a:r>
              <a:rPr lang="es-MX" sz="6000" dirty="0">
                <a:latin typeface="Courier New" panose="02070309020205020404" pitchFamily="49" charset="0"/>
                <a:cs typeface="Courier New" panose="02070309020205020404" pitchFamily="49" charset="0"/>
              </a:rPr>
              <a:t>olores</a:t>
            </a:r>
          </a:p>
        </p:txBody>
      </p:sp>
      <p:grpSp>
        <p:nvGrpSpPr>
          <p:cNvPr id="19" name="Grupo 18">
            <a:extLst>
              <a:ext uri="{FF2B5EF4-FFF2-40B4-BE49-F238E27FC236}">
                <a16:creationId xmlns:a16="http://schemas.microsoft.com/office/drawing/2014/main" id="{9EB69343-9140-A822-1E3F-59D315A43165}"/>
              </a:ext>
            </a:extLst>
          </p:cNvPr>
          <p:cNvGrpSpPr/>
          <p:nvPr/>
        </p:nvGrpSpPr>
        <p:grpSpPr>
          <a:xfrm>
            <a:off x="180289" y="5824669"/>
            <a:ext cx="792000" cy="900000"/>
            <a:chOff x="7738569" y="2277230"/>
            <a:chExt cx="3747257" cy="4212373"/>
          </a:xfrm>
        </p:grpSpPr>
        <p:pic>
          <p:nvPicPr>
            <p:cNvPr id="20" name="Picture 4" descr="C++ - Wikipedia, la enciclopedia libre">
              <a:extLst>
                <a:ext uri="{FF2B5EF4-FFF2-40B4-BE49-F238E27FC236}">
                  <a16:creationId xmlns:a16="http://schemas.microsoft.com/office/drawing/2014/main" id="{44D317CB-0BE4-041F-6BEB-1D6D71287301}"/>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38569" y="2277230"/>
              <a:ext cx="3747257" cy="421237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1" name="Rectángulo 20">
              <a:extLst>
                <a:ext uri="{FF2B5EF4-FFF2-40B4-BE49-F238E27FC236}">
                  <a16:creationId xmlns:a16="http://schemas.microsoft.com/office/drawing/2014/main" id="{4D10A368-C0BD-E6E5-0A11-4E23686F42A6}"/>
                </a:ext>
              </a:extLst>
            </p:cNvPr>
            <p:cNvSpPr/>
            <p:nvPr/>
          </p:nvSpPr>
          <p:spPr>
            <a:xfrm>
              <a:off x="10354235" y="4034971"/>
              <a:ext cx="1131591" cy="696890"/>
            </a:xfrm>
            <a:prstGeom prst="rect">
              <a:avLst/>
            </a:prstGeom>
            <a:solidFill>
              <a:srgbClr val="569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grpSp>
        <p:nvGrpSpPr>
          <p:cNvPr id="60" name="Grupo 59">
            <a:extLst>
              <a:ext uri="{FF2B5EF4-FFF2-40B4-BE49-F238E27FC236}">
                <a16:creationId xmlns:a16="http://schemas.microsoft.com/office/drawing/2014/main" id="{9087A2C4-1272-E0B1-6F68-7AB17D5FCFBE}"/>
              </a:ext>
            </a:extLst>
          </p:cNvPr>
          <p:cNvGrpSpPr/>
          <p:nvPr/>
        </p:nvGrpSpPr>
        <p:grpSpPr>
          <a:xfrm>
            <a:off x="6539345" y="-4575"/>
            <a:ext cx="5417127" cy="4464455"/>
            <a:chOff x="6539345" y="-4575"/>
            <a:chExt cx="5417127" cy="4464455"/>
          </a:xfrm>
        </p:grpSpPr>
        <p:sp>
          <p:nvSpPr>
            <p:cNvPr id="23" name="Trapecio 22">
              <a:extLst>
                <a:ext uri="{FF2B5EF4-FFF2-40B4-BE49-F238E27FC236}">
                  <a16:creationId xmlns:a16="http://schemas.microsoft.com/office/drawing/2014/main" id="{7DC7F41A-9BC8-7E4A-1B3E-AD82DFA89131}"/>
                </a:ext>
              </a:extLst>
            </p:cNvPr>
            <p:cNvSpPr/>
            <p:nvPr/>
          </p:nvSpPr>
          <p:spPr>
            <a:xfrm rot="10800000">
              <a:off x="6539345" y="-4575"/>
              <a:ext cx="5417127" cy="4464455"/>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4" name="CuadroTexto 23">
              <a:extLst>
                <a:ext uri="{FF2B5EF4-FFF2-40B4-BE49-F238E27FC236}">
                  <a16:creationId xmlns:a16="http://schemas.microsoft.com/office/drawing/2014/main" id="{0AE6AF6B-4EBE-2CC4-3416-8DEDCFA0627F}"/>
                </a:ext>
              </a:extLst>
            </p:cNvPr>
            <p:cNvSpPr txBox="1"/>
            <p:nvPr/>
          </p:nvSpPr>
          <p:spPr>
            <a:xfrm>
              <a:off x="7094993" y="355687"/>
              <a:ext cx="4113840" cy="400110"/>
            </a:xfrm>
            <a:prstGeom prst="rect">
              <a:avLst/>
            </a:prstGeom>
            <a:noFill/>
          </p:spPr>
          <p:txBody>
            <a:bodyPr wrap="square" rtlCol="0">
              <a:spAutoFit/>
            </a:bodyPr>
            <a:lstStyle/>
            <a:p>
              <a:pPr algn="just"/>
              <a:r>
                <a:rPr lang="es-MX" sz="2000" b="1" dirty="0">
                  <a:latin typeface="Courier New" panose="02070309020205020404" pitchFamily="49" charset="0"/>
                  <a:cs typeface="Courier New" panose="02070309020205020404" pitchFamily="49" charset="0"/>
                </a:rPr>
                <a:t>Tabla de Colores:</a:t>
              </a:r>
            </a:p>
          </p:txBody>
        </p:sp>
      </p:grpSp>
      <p:graphicFrame>
        <p:nvGraphicFramePr>
          <p:cNvPr id="4" name="Tabla 4">
            <a:extLst>
              <a:ext uri="{FF2B5EF4-FFF2-40B4-BE49-F238E27FC236}">
                <a16:creationId xmlns:a16="http://schemas.microsoft.com/office/drawing/2014/main" id="{47D05DA2-337B-1ED2-DA64-63DD98C0870E}"/>
              </a:ext>
            </a:extLst>
          </p:cNvPr>
          <p:cNvGraphicFramePr>
            <a:graphicFrameLocks noGrp="1"/>
          </p:cNvGraphicFramePr>
          <p:nvPr>
            <p:extLst>
              <p:ext uri="{D42A27DB-BD31-4B8C-83A1-F6EECF244321}">
                <p14:modId xmlns:p14="http://schemas.microsoft.com/office/powerpoint/2010/main" val="886313573"/>
              </p:ext>
            </p:extLst>
          </p:nvPr>
        </p:nvGraphicFramePr>
        <p:xfrm>
          <a:off x="7438891" y="836201"/>
          <a:ext cx="3643344" cy="3291840"/>
        </p:xfrm>
        <a:graphic>
          <a:graphicData uri="http://schemas.openxmlformats.org/drawingml/2006/table">
            <a:tbl>
              <a:tblPr firstRow="1" bandRow="1">
                <a:tableStyleId>{5C22544A-7EE6-4342-B048-85BDC9FD1C3A}</a:tableStyleId>
              </a:tblPr>
              <a:tblGrid>
                <a:gridCol w="910836">
                  <a:extLst>
                    <a:ext uri="{9D8B030D-6E8A-4147-A177-3AD203B41FA5}">
                      <a16:colId xmlns:a16="http://schemas.microsoft.com/office/drawing/2014/main" val="487879908"/>
                    </a:ext>
                  </a:extLst>
                </a:gridCol>
                <a:gridCol w="910836">
                  <a:extLst>
                    <a:ext uri="{9D8B030D-6E8A-4147-A177-3AD203B41FA5}">
                      <a16:colId xmlns:a16="http://schemas.microsoft.com/office/drawing/2014/main" val="603227802"/>
                    </a:ext>
                  </a:extLst>
                </a:gridCol>
                <a:gridCol w="910836">
                  <a:extLst>
                    <a:ext uri="{9D8B030D-6E8A-4147-A177-3AD203B41FA5}">
                      <a16:colId xmlns:a16="http://schemas.microsoft.com/office/drawing/2014/main" val="158548861"/>
                    </a:ext>
                  </a:extLst>
                </a:gridCol>
                <a:gridCol w="910836">
                  <a:extLst>
                    <a:ext uri="{9D8B030D-6E8A-4147-A177-3AD203B41FA5}">
                      <a16:colId xmlns:a16="http://schemas.microsoft.com/office/drawing/2014/main" val="2207617773"/>
                    </a:ext>
                  </a:extLst>
                </a:gridCol>
              </a:tblGrid>
              <a:tr h="329077">
                <a:tc gridSpan="4">
                  <a:txBody>
                    <a:bodyPr/>
                    <a:lstStyle/>
                    <a:p>
                      <a:pPr algn="ctr"/>
                      <a:r>
                        <a:rPr lang="es-MX" b="1" dirty="0">
                          <a:latin typeface="Courier New" panose="02070309020205020404" pitchFamily="49" charset="0"/>
                          <a:cs typeface="Courier New" panose="02070309020205020404" pitchFamily="49" charset="0"/>
                        </a:rPr>
                        <a:t>COLORES TEXTO Y FONDO</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hMerge="1">
                  <a:txBody>
                    <a:bodyPr/>
                    <a:lstStyle/>
                    <a:p>
                      <a:endParaRPr lang="es-MX"/>
                    </a:p>
                  </a:txBody>
                  <a:tcPr/>
                </a:tc>
                <a:tc hMerge="1">
                  <a:txBody>
                    <a:bodyPr/>
                    <a:lstStyle/>
                    <a:p>
                      <a:endParaRPr lang="es-MX"/>
                    </a:p>
                  </a:txBody>
                  <a:tcPr/>
                </a:tc>
                <a:tc hMerge="1">
                  <a:txBody>
                    <a:bodyPr/>
                    <a:lstStyle/>
                    <a:p>
                      <a:endParaRPr lang="es-MX" dirty="0"/>
                    </a:p>
                  </a:txBody>
                  <a:tcPr/>
                </a:tc>
                <a:extLst>
                  <a:ext uri="{0D108BD9-81ED-4DB2-BD59-A6C34878D82A}">
                    <a16:rowId xmlns:a16="http://schemas.microsoft.com/office/drawing/2014/main" val="1825432484"/>
                  </a:ext>
                </a:extLst>
              </a:tr>
              <a:tr h="329077">
                <a:tc>
                  <a:txBody>
                    <a:bodyPr/>
                    <a:lstStyle/>
                    <a:p>
                      <a:pPr algn="ctr"/>
                      <a:r>
                        <a:rPr lang="es-MX" b="1" dirty="0">
                          <a:latin typeface="Courier New" panose="02070309020205020404" pitchFamily="49" charset="0"/>
                          <a:cs typeface="Courier New" panose="02070309020205020404" pitchFamily="49" charset="0"/>
                        </a:rPr>
                        <a:t>0</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C0C0C"/>
                    </a:solidFill>
                  </a:tcPr>
                </a:tc>
                <a:tc>
                  <a:txBody>
                    <a:bodyPr/>
                    <a:lstStyle/>
                    <a:p>
                      <a:pPr algn="ctr"/>
                      <a:r>
                        <a:rPr lang="es-MX" b="1" dirty="0">
                          <a:latin typeface="Courier New" panose="02070309020205020404" pitchFamily="49" charset="0"/>
                          <a:cs typeface="Courier New" panose="02070309020205020404" pitchFamily="49" charset="0"/>
                        </a:rPr>
                        <a:t>8</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767676"/>
                    </a:solidFill>
                  </a:tcPr>
                </a:tc>
                <a:extLst>
                  <a:ext uri="{0D108BD9-81ED-4DB2-BD59-A6C34878D82A}">
                    <a16:rowId xmlns:a16="http://schemas.microsoft.com/office/drawing/2014/main" val="2448277188"/>
                  </a:ext>
                </a:extLst>
              </a:tr>
              <a:tr h="329077">
                <a:tc>
                  <a:txBody>
                    <a:bodyPr/>
                    <a:lstStyle/>
                    <a:p>
                      <a:pPr algn="ctr"/>
                      <a:r>
                        <a:rPr lang="es-MX" b="1" dirty="0">
                          <a:latin typeface="Courier New" panose="02070309020205020404" pitchFamily="49" charset="0"/>
                          <a:cs typeface="Courier New" panose="02070309020205020404" pitchFamily="49" charset="0"/>
                        </a:rPr>
                        <a:t>1</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0037DA"/>
                    </a:solidFill>
                  </a:tcPr>
                </a:tc>
                <a:tc>
                  <a:txBody>
                    <a:bodyPr/>
                    <a:lstStyle/>
                    <a:p>
                      <a:pPr algn="ctr"/>
                      <a:r>
                        <a:rPr lang="es-MX" b="1" dirty="0">
                          <a:latin typeface="Courier New" panose="02070309020205020404" pitchFamily="49" charset="0"/>
                          <a:cs typeface="Courier New" panose="02070309020205020404" pitchFamily="49" charset="0"/>
                        </a:rPr>
                        <a:t>9</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3B78FF"/>
                    </a:solidFill>
                  </a:tcPr>
                </a:tc>
                <a:extLst>
                  <a:ext uri="{0D108BD9-81ED-4DB2-BD59-A6C34878D82A}">
                    <a16:rowId xmlns:a16="http://schemas.microsoft.com/office/drawing/2014/main" val="1984011113"/>
                  </a:ext>
                </a:extLst>
              </a:tr>
              <a:tr h="329077">
                <a:tc>
                  <a:txBody>
                    <a:bodyPr/>
                    <a:lstStyle/>
                    <a:p>
                      <a:pPr algn="ctr"/>
                      <a:r>
                        <a:rPr lang="es-MX" b="1" dirty="0">
                          <a:latin typeface="Courier New" panose="02070309020205020404" pitchFamily="49" charset="0"/>
                          <a:cs typeface="Courier New" panose="02070309020205020404" pitchFamily="49" charset="0"/>
                        </a:rPr>
                        <a:t>2</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13A10E"/>
                    </a:solidFill>
                  </a:tcPr>
                </a:tc>
                <a:tc>
                  <a:txBody>
                    <a:bodyPr/>
                    <a:lstStyle/>
                    <a:p>
                      <a:pPr algn="ctr"/>
                      <a:r>
                        <a:rPr lang="es-MX" b="1" dirty="0">
                          <a:latin typeface="Courier New" panose="02070309020205020404" pitchFamily="49" charset="0"/>
                          <a:cs typeface="Courier New" panose="02070309020205020404" pitchFamily="49" charset="0"/>
                        </a:rPr>
                        <a:t>A</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16C60C"/>
                    </a:solidFill>
                  </a:tcPr>
                </a:tc>
                <a:extLst>
                  <a:ext uri="{0D108BD9-81ED-4DB2-BD59-A6C34878D82A}">
                    <a16:rowId xmlns:a16="http://schemas.microsoft.com/office/drawing/2014/main" val="1927562706"/>
                  </a:ext>
                </a:extLst>
              </a:tr>
              <a:tr h="329077">
                <a:tc>
                  <a:txBody>
                    <a:bodyPr/>
                    <a:lstStyle/>
                    <a:p>
                      <a:pPr algn="ctr"/>
                      <a:r>
                        <a:rPr lang="es-MX" b="1" dirty="0">
                          <a:latin typeface="Courier New" panose="02070309020205020404" pitchFamily="49" charset="0"/>
                          <a:cs typeface="Courier New" panose="02070309020205020404" pitchFamily="49" charset="0"/>
                        </a:rPr>
                        <a:t>3</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3A96DD"/>
                    </a:solidFill>
                  </a:tcPr>
                </a:tc>
                <a:tc>
                  <a:txBody>
                    <a:bodyPr/>
                    <a:lstStyle/>
                    <a:p>
                      <a:pPr algn="ctr"/>
                      <a:r>
                        <a:rPr lang="es-MX" b="1" dirty="0">
                          <a:latin typeface="Courier New" panose="02070309020205020404" pitchFamily="49" charset="0"/>
                          <a:cs typeface="Courier New" panose="02070309020205020404" pitchFamily="49" charset="0"/>
                        </a:rPr>
                        <a:t>B</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61D6D6"/>
                    </a:solidFill>
                  </a:tcPr>
                </a:tc>
                <a:extLst>
                  <a:ext uri="{0D108BD9-81ED-4DB2-BD59-A6C34878D82A}">
                    <a16:rowId xmlns:a16="http://schemas.microsoft.com/office/drawing/2014/main" val="3294809292"/>
                  </a:ext>
                </a:extLst>
              </a:tr>
              <a:tr h="329077">
                <a:tc>
                  <a:txBody>
                    <a:bodyPr/>
                    <a:lstStyle/>
                    <a:p>
                      <a:pPr algn="ctr"/>
                      <a:r>
                        <a:rPr lang="es-MX" b="1" dirty="0">
                          <a:latin typeface="Courier New" panose="02070309020205020404" pitchFamily="49" charset="0"/>
                          <a:cs typeface="Courier New" panose="02070309020205020404" pitchFamily="49" charset="0"/>
                        </a:rPr>
                        <a:t>4</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50F1F"/>
                    </a:solidFill>
                  </a:tcPr>
                </a:tc>
                <a:tc>
                  <a:txBody>
                    <a:bodyPr/>
                    <a:lstStyle/>
                    <a:p>
                      <a:pPr algn="ctr"/>
                      <a:r>
                        <a:rPr lang="es-MX" b="1" dirty="0">
                          <a:latin typeface="Courier New" panose="02070309020205020404" pitchFamily="49" charset="0"/>
                          <a:cs typeface="Courier New" panose="02070309020205020404" pitchFamily="49" charset="0"/>
                        </a:rPr>
                        <a:t>C</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E74856"/>
                    </a:solidFill>
                  </a:tcPr>
                </a:tc>
                <a:extLst>
                  <a:ext uri="{0D108BD9-81ED-4DB2-BD59-A6C34878D82A}">
                    <a16:rowId xmlns:a16="http://schemas.microsoft.com/office/drawing/2014/main" val="407916653"/>
                  </a:ext>
                </a:extLst>
              </a:tr>
              <a:tr h="329077">
                <a:tc>
                  <a:txBody>
                    <a:bodyPr/>
                    <a:lstStyle/>
                    <a:p>
                      <a:pPr algn="ctr"/>
                      <a:r>
                        <a:rPr lang="es-MX" b="1" dirty="0">
                          <a:latin typeface="Courier New" panose="02070309020205020404" pitchFamily="49" charset="0"/>
                          <a:cs typeface="Courier New" panose="02070309020205020404" pitchFamily="49" charset="0"/>
                        </a:rPr>
                        <a:t>5</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81798"/>
                    </a:solidFill>
                  </a:tcPr>
                </a:tc>
                <a:tc>
                  <a:txBody>
                    <a:bodyPr/>
                    <a:lstStyle/>
                    <a:p>
                      <a:pPr algn="ctr"/>
                      <a:r>
                        <a:rPr lang="es-MX" b="1" dirty="0">
                          <a:latin typeface="Courier New" panose="02070309020205020404" pitchFamily="49" charset="0"/>
                          <a:cs typeface="Courier New" panose="02070309020205020404" pitchFamily="49" charset="0"/>
                        </a:rPr>
                        <a:t>D</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4009E"/>
                    </a:solidFill>
                  </a:tcPr>
                </a:tc>
                <a:extLst>
                  <a:ext uri="{0D108BD9-81ED-4DB2-BD59-A6C34878D82A}">
                    <a16:rowId xmlns:a16="http://schemas.microsoft.com/office/drawing/2014/main" val="4072702339"/>
                  </a:ext>
                </a:extLst>
              </a:tr>
              <a:tr h="329077">
                <a:tc>
                  <a:txBody>
                    <a:bodyPr/>
                    <a:lstStyle/>
                    <a:p>
                      <a:pPr algn="ctr"/>
                      <a:r>
                        <a:rPr lang="es-MX" b="1" dirty="0">
                          <a:latin typeface="Courier New" panose="02070309020205020404" pitchFamily="49" charset="0"/>
                          <a:cs typeface="Courier New" panose="02070309020205020404" pitchFamily="49" charset="0"/>
                        </a:rPr>
                        <a:t>6</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19C00"/>
                    </a:solidFill>
                  </a:tcPr>
                </a:tc>
                <a:tc>
                  <a:txBody>
                    <a:bodyPr/>
                    <a:lstStyle/>
                    <a:p>
                      <a:pPr algn="ctr"/>
                      <a:r>
                        <a:rPr lang="es-MX" b="1" dirty="0">
                          <a:latin typeface="Courier New" panose="02070309020205020404" pitchFamily="49" charset="0"/>
                          <a:cs typeface="Courier New" panose="02070309020205020404" pitchFamily="49" charset="0"/>
                        </a:rPr>
                        <a:t>E</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9F1A5"/>
                    </a:solidFill>
                  </a:tcPr>
                </a:tc>
                <a:extLst>
                  <a:ext uri="{0D108BD9-81ED-4DB2-BD59-A6C34878D82A}">
                    <a16:rowId xmlns:a16="http://schemas.microsoft.com/office/drawing/2014/main" val="672948254"/>
                  </a:ext>
                </a:extLst>
              </a:tr>
              <a:tr h="329077">
                <a:tc>
                  <a:txBody>
                    <a:bodyPr/>
                    <a:lstStyle/>
                    <a:p>
                      <a:pPr algn="ctr"/>
                      <a:r>
                        <a:rPr lang="es-MX" b="1" dirty="0">
                          <a:latin typeface="Courier New" panose="02070309020205020404" pitchFamily="49" charset="0"/>
                          <a:cs typeface="Courier New" panose="02070309020205020404" pitchFamily="49" charset="0"/>
                        </a:rPr>
                        <a:t>7</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CCCC"/>
                    </a:solidFill>
                  </a:tcPr>
                </a:tc>
                <a:tc>
                  <a:txBody>
                    <a:bodyPr/>
                    <a:lstStyle/>
                    <a:p>
                      <a:pPr algn="ctr"/>
                      <a:r>
                        <a:rPr lang="es-MX" b="1" dirty="0">
                          <a:latin typeface="Courier New" panose="02070309020205020404" pitchFamily="49" charset="0"/>
                          <a:cs typeface="Courier New" panose="02070309020205020404" pitchFamily="49" charset="0"/>
                        </a:rPr>
                        <a:t>F</a:t>
                      </a: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endParaRPr lang="es-MX" b="1" dirty="0">
                        <a:latin typeface="Courier New" panose="02070309020205020404" pitchFamily="49" charset="0"/>
                        <a:cs typeface="Courier New" panose="02070309020205020404" pitchFamily="49"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F2F2F2"/>
                    </a:solidFill>
                  </a:tcPr>
                </a:tc>
                <a:extLst>
                  <a:ext uri="{0D108BD9-81ED-4DB2-BD59-A6C34878D82A}">
                    <a16:rowId xmlns:a16="http://schemas.microsoft.com/office/drawing/2014/main" val="2047897676"/>
                  </a:ext>
                </a:extLst>
              </a:tr>
            </a:tbl>
          </a:graphicData>
        </a:graphic>
      </p:graphicFrame>
    </p:spTree>
    <p:extLst>
      <p:ext uri="{BB962C8B-B14F-4D97-AF65-F5344CB8AC3E}">
        <p14:creationId xmlns:p14="http://schemas.microsoft.com/office/powerpoint/2010/main" val="42131848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ppt_x"/>
                                          </p:val>
                                        </p:tav>
                                        <p:tav tm="100000">
                                          <p:val>
                                            <p:strVal val="#ppt_x"/>
                                          </p:val>
                                        </p:tav>
                                      </p:tavLst>
                                    </p:anim>
                                    <p:anim calcmode="lin" valueType="num">
                                      <p:cBhvr additive="base">
                                        <p:cTn id="13" dur="1000" fill="hold"/>
                                        <p:tgtEl>
                                          <p:spTgt spid="12"/>
                                        </p:tgtEl>
                                        <p:attrNameLst>
                                          <p:attrName>ppt_y</p:attrName>
                                        </p:attrNameLst>
                                      </p:cBhvr>
                                      <p:tavLst>
                                        <p:tav tm="0">
                                          <p:val>
                                            <p:strVal val="1+#ppt_h/2"/>
                                          </p:val>
                                        </p:tav>
                                        <p:tav tm="100000">
                                          <p:val>
                                            <p:strVal val="#ppt_y"/>
                                          </p:val>
                                        </p:tav>
                                      </p:tavLst>
                                    </p:anim>
                                  </p:childTnLst>
                                </p:cTn>
                              </p:par>
                              <p:par>
                                <p:cTn id="14" presetID="3" presetClass="emph" presetSubtype="2" fill="hold" grpId="1" nodeType="withEffect">
                                  <p:stCondLst>
                                    <p:cond delay="0"/>
                                  </p:stCondLst>
                                  <p:childTnLst>
                                    <p:animClr clrSpc="rgb" dir="cw">
                                      <p:cBhvr override="childStyle">
                                        <p:cTn id="15" dur="2000" fill="hold"/>
                                        <p:tgtEl>
                                          <p:spTgt spid="12"/>
                                        </p:tgtEl>
                                        <p:attrNameLst>
                                          <p:attrName>style.color</p:attrName>
                                        </p:attrNameLst>
                                      </p:cBhvr>
                                      <p:to>
                                        <a:schemeClr val="accent2"/>
                                      </p:to>
                                    </p:animClr>
                                  </p:childTnLst>
                                </p:cTn>
                              </p:par>
                              <p:par>
                                <p:cTn id="16" presetID="10" presetClass="entr" presetSubtype="0" fill="hold" grpId="0" nodeType="withEffect">
                                  <p:stCondLst>
                                    <p:cond delay="50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10" presetClass="entr" presetSubtype="0" fill="hold" nodeType="withEffect">
                                  <p:stCondLst>
                                    <p:cond delay="100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750"/>
                                        <p:tgtEl>
                                          <p:spTgt spid="4"/>
                                        </p:tgtEl>
                                      </p:cBhvr>
                                    </p:animEffect>
                                  </p:childTnLst>
                                </p:cTn>
                              </p:par>
                              <p:par>
                                <p:cTn id="25" presetID="2" presetClass="entr" presetSubtype="1" fill="hold" nodeType="withEffect">
                                  <p:stCondLst>
                                    <p:cond delay="0"/>
                                  </p:stCondLst>
                                  <p:childTnLst>
                                    <p:set>
                                      <p:cBhvr>
                                        <p:cTn id="26" dur="1" fill="hold">
                                          <p:stCondLst>
                                            <p:cond delay="0"/>
                                          </p:stCondLst>
                                        </p:cTn>
                                        <p:tgtEl>
                                          <p:spTgt spid="60"/>
                                        </p:tgtEl>
                                        <p:attrNameLst>
                                          <p:attrName>style.visibility</p:attrName>
                                        </p:attrNameLst>
                                      </p:cBhvr>
                                      <p:to>
                                        <p:strVal val="visible"/>
                                      </p:to>
                                    </p:set>
                                    <p:anim calcmode="lin" valueType="num">
                                      <p:cBhvr additive="base">
                                        <p:cTn id="27" dur="1000" fill="hold"/>
                                        <p:tgtEl>
                                          <p:spTgt spid="60"/>
                                        </p:tgtEl>
                                        <p:attrNameLst>
                                          <p:attrName>ppt_x</p:attrName>
                                        </p:attrNameLst>
                                      </p:cBhvr>
                                      <p:tavLst>
                                        <p:tav tm="0">
                                          <p:val>
                                            <p:strVal val="#ppt_x"/>
                                          </p:val>
                                        </p:tav>
                                        <p:tav tm="100000">
                                          <p:val>
                                            <p:strVal val="#ppt_x"/>
                                          </p:val>
                                        </p:tav>
                                      </p:tavLst>
                                    </p:anim>
                                    <p:anim calcmode="lin" valueType="num">
                                      <p:cBhvr additive="base">
                                        <p:cTn id="28" dur="1000" fill="hold"/>
                                        <p:tgtEl>
                                          <p:spTgt spid="60"/>
                                        </p:tgtEl>
                                        <p:attrNameLst>
                                          <p:attrName>ppt_y</p:attrName>
                                        </p:attrNameLst>
                                      </p:cBhvr>
                                      <p:tavLst>
                                        <p:tav tm="0">
                                          <p:val>
                                            <p:strVal val="0-#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1000"/>
                                        <p:tgtEl>
                                          <p:spTgt spid="34"/>
                                        </p:tgtEl>
                                      </p:cBhvr>
                                    </p:animEffect>
                                    <p:anim calcmode="lin" valueType="num">
                                      <p:cBhvr>
                                        <p:cTn id="34" dur="1000" fill="hold"/>
                                        <p:tgtEl>
                                          <p:spTgt spid="34"/>
                                        </p:tgtEl>
                                        <p:attrNameLst>
                                          <p:attrName>ppt_x</p:attrName>
                                        </p:attrNameLst>
                                      </p:cBhvr>
                                      <p:tavLst>
                                        <p:tav tm="0">
                                          <p:val>
                                            <p:strVal val="#ppt_x"/>
                                          </p:val>
                                        </p:tav>
                                        <p:tav tm="100000">
                                          <p:val>
                                            <p:strVal val="#ppt_x"/>
                                          </p:val>
                                        </p:tav>
                                      </p:tavLst>
                                    </p:anim>
                                    <p:anim calcmode="lin" valueType="num">
                                      <p:cBhvr>
                                        <p:cTn id="35"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12" grpId="0"/>
      <p:bldP spid="1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Texto&#10;&#10;Descripción generada automáticamente">
            <a:extLst>
              <a:ext uri="{FF2B5EF4-FFF2-40B4-BE49-F238E27FC236}">
                <a16:creationId xmlns:a16="http://schemas.microsoft.com/office/drawing/2014/main" id="{34F6F386-1CD5-3CCB-FF43-0DD388EF2D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5928" cy="6858000"/>
          </a:xfrm>
          <a:prstGeom prst="rect">
            <a:avLst/>
          </a:prstGeom>
        </p:spPr>
      </p:pic>
      <p:sp>
        <p:nvSpPr>
          <p:cNvPr id="11" name="Rectángulo 10">
            <a:extLst>
              <a:ext uri="{FF2B5EF4-FFF2-40B4-BE49-F238E27FC236}">
                <a16:creationId xmlns:a16="http://schemas.microsoft.com/office/drawing/2014/main" id="{80968183-3C11-3D70-559C-3456601498DB}"/>
              </a:ext>
            </a:extLst>
          </p:cNvPr>
          <p:cNvSpPr/>
          <p:nvPr/>
        </p:nvSpPr>
        <p:spPr>
          <a:xfrm>
            <a:off x="0" y="0"/>
            <a:ext cx="12191999" cy="6858000"/>
          </a:xfrm>
          <a:prstGeom prst="rect">
            <a:avLst/>
          </a:prstGeom>
          <a:gradFill>
            <a:gsLst>
              <a:gs pos="0">
                <a:schemeClr val="accent1">
                  <a:lumMod val="75000"/>
                  <a:alpha val="88000"/>
                </a:schemeClr>
              </a:gs>
              <a:gs pos="100000">
                <a:schemeClr val="accent1">
                  <a:lumMod val="30000"/>
                  <a:lumOff val="70000"/>
                  <a:alpha val="7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2" name="recording-2022-09-24-00-06-04 (online-video-cutter.com)">
            <a:hlinkClick r:id="" action="ppaction://media"/>
            <a:extLst>
              <a:ext uri="{FF2B5EF4-FFF2-40B4-BE49-F238E27FC236}">
                <a16:creationId xmlns:a16="http://schemas.microsoft.com/office/drawing/2014/main" id="{BDACF897-97E9-872F-C4F1-067439213B6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0061" y="642353"/>
            <a:ext cx="7171875" cy="4050000"/>
          </a:xfrm>
          <a:prstGeom prst="rect">
            <a:avLst/>
          </a:prstGeom>
        </p:spPr>
      </p:pic>
      <p:sp>
        <p:nvSpPr>
          <p:cNvPr id="3" name="Rectángulo 2">
            <a:extLst>
              <a:ext uri="{FF2B5EF4-FFF2-40B4-BE49-F238E27FC236}">
                <a16:creationId xmlns:a16="http://schemas.microsoft.com/office/drawing/2014/main" id="{2A683C2E-8D26-DDFA-E1CE-7C0C5BE67F05}"/>
              </a:ext>
            </a:extLst>
          </p:cNvPr>
          <p:cNvSpPr/>
          <p:nvPr/>
        </p:nvSpPr>
        <p:spPr>
          <a:xfrm flipV="1">
            <a:off x="0" y="5745706"/>
            <a:ext cx="12192000"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098" name="Picture 2" descr="Monitor Apple PNG transparente - StickPNG">
            <a:extLst>
              <a:ext uri="{FF2B5EF4-FFF2-40B4-BE49-F238E27FC236}">
                <a16:creationId xmlns:a16="http://schemas.microsoft.com/office/drawing/2014/main" id="{D525B7ED-7150-B7CF-45F2-FB25506B2B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2316" y="0"/>
            <a:ext cx="7847367" cy="6641036"/>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731888C6-F2B4-8237-BD02-79E54DB0F47F}"/>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790417127"/>
      </p:ext>
    </p:extLst>
  </p:cSld>
  <p:clrMapOvr>
    <a:masterClrMapping/>
  </p:clrMapOvr>
  <p:transition spd="slow" advClick="0" advTm="36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750"/>
                                        <p:tgtEl>
                                          <p:spTgt spid="11"/>
                                        </p:tgtEl>
                                      </p:cBhvr>
                                    </p:animEffect>
                                  </p:childTnLst>
                                </p:cTn>
                              </p:par>
                              <p:par>
                                <p:cTn id="8" presetID="10" presetClass="entr" presetSubtype="0" fill="hold" nodeType="withEffect">
                                  <p:stCondLst>
                                    <p:cond delay="1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childTnLst>
                                </p:cTn>
                              </p:par>
                            </p:childTnLst>
                          </p:cTn>
                        </p:par>
                        <p:par>
                          <p:cTn id="11" fill="hold">
                            <p:stCondLst>
                              <p:cond delay="2500"/>
                            </p:stCondLst>
                            <p:childTnLst>
                              <p:par>
                                <p:cTn id="12" presetID="1" presetClass="mediacall" presetSubtype="0" fill="hold" nodeType="afterEffect">
                                  <p:stCondLst>
                                    <p:cond delay="0"/>
                                  </p:stCondLst>
                                  <p:childTnLst>
                                    <p:cmd type="call" cmd="playFrom(0.0)">
                                      <p:cBhvr>
                                        <p:cTn id="13" dur="355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orma libre: forma 35">
            <a:extLst>
              <a:ext uri="{FF2B5EF4-FFF2-40B4-BE49-F238E27FC236}">
                <a16:creationId xmlns:a16="http://schemas.microsoft.com/office/drawing/2014/main" id="{44B5AD0B-46EC-0D29-ECBC-801E1A4C1149}"/>
              </a:ext>
            </a:extLst>
          </p:cNvPr>
          <p:cNvSpPr/>
          <p:nvPr/>
        </p:nvSpPr>
        <p:spPr>
          <a:xfrm rot="10131264">
            <a:off x="1629398" y="-918449"/>
            <a:ext cx="8491059" cy="6177834"/>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5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Forma libre: forma 34">
            <a:extLst>
              <a:ext uri="{FF2B5EF4-FFF2-40B4-BE49-F238E27FC236}">
                <a16:creationId xmlns:a16="http://schemas.microsoft.com/office/drawing/2014/main" id="{0BC15D6A-4D75-2B20-15D4-CB41E8F8D8B0}"/>
              </a:ext>
            </a:extLst>
          </p:cNvPr>
          <p:cNvSpPr/>
          <p:nvPr/>
        </p:nvSpPr>
        <p:spPr>
          <a:xfrm>
            <a:off x="4607659" y="2291941"/>
            <a:ext cx="8491059" cy="5317593"/>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1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4" name="Grupo 33">
            <a:extLst>
              <a:ext uri="{FF2B5EF4-FFF2-40B4-BE49-F238E27FC236}">
                <a16:creationId xmlns:a16="http://schemas.microsoft.com/office/drawing/2014/main" id="{DA78212D-7731-1099-4D9F-2095E1D76497}"/>
              </a:ext>
            </a:extLst>
          </p:cNvPr>
          <p:cNvGrpSpPr/>
          <p:nvPr/>
        </p:nvGrpSpPr>
        <p:grpSpPr>
          <a:xfrm>
            <a:off x="7260532" y="5752285"/>
            <a:ext cx="5985941" cy="658386"/>
            <a:chOff x="7260532" y="5752285"/>
            <a:chExt cx="5985941" cy="658386"/>
          </a:xfrm>
        </p:grpSpPr>
        <p:sp>
          <p:nvSpPr>
            <p:cNvPr id="32" name="Rectángulo 31">
              <a:extLst>
                <a:ext uri="{FF2B5EF4-FFF2-40B4-BE49-F238E27FC236}">
                  <a16:creationId xmlns:a16="http://schemas.microsoft.com/office/drawing/2014/main" id="{CA4E6C26-9913-7051-DDF1-6830CE57CC6E}"/>
                </a:ext>
              </a:extLst>
            </p:cNvPr>
            <p:cNvSpPr/>
            <p:nvPr/>
          </p:nvSpPr>
          <p:spPr>
            <a:xfrm flipV="1">
              <a:off x="7260532" y="5752285"/>
              <a:ext cx="4931468"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3" name="Grupo 32">
              <a:extLst>
                <a:ext uri="{FF2B5EF4-FFF2-40B4-BE49-F238E27FC236}">
                  <a16:creationId xmlns:a16="http://schemas.microsoft.com/office/drawing/2014/main" id="{29796306-6C99-0883-C827-347D5268C882}"/>
                </a:ext>
              </a:extLst>
            </p:cNvPr>
            <p:cNvGrpSpPr/>
            <p:nvPr/>
          </p:nvGrpSpPr>
          <p:grpSpPr>
            <a:xfrm>
              <a:off x="7969579" y="5764340"/>
              <a:ext cx="5276894" cy="646331"/>
              <a:chOff x="8065113" y="5264896"/>
              <a:chExt cx="5276894" cy="646331"/>
            </a:xfrm>
          </p:grpSpPr>
          <p:sp>
            <p:nvSpPr>
              <p:cNvPr id="14" name="CuadroTexto 13">
                <a:extLst>
                  <a:ext uri="{FF2B5EF4-FFF2-40B4-BE49-F238E27FC236}">
                    <a16:creationId xmlns:a16="http://schemas.microsoft.com/office/drawing/2014/main" id="{AB2911D5-EF8A-0909-A17D-48E8ACA4BCCB}"/>
                  </a:ext>
                </a:extLst>
              </p:cNvPr>
              <p:cNvSpPr txBox="1"/>
              <p:nvPr/>
            </p:nvSpPr>
            <p:spPr>
              <a:xfrm>
                <a:off x="8684901" y="5264896"/>
                <a:ext cx="4657106" cy="646331"/>
              </a:xfrm>
              <a:prstGeom prst="rect">
                <a:avLst/>
              </a:prstGeom>
              <a:noFill/>
            </p:spPr>
            <p:txBody>
              <a:bodyPr wrap="square" rtlCol="0">
                <a:spAutoFit/>
              </a:bodyPr>
              <a:lstStyle/>
              <a:p>
                <a:r>
                  <a:rPr lang="es-MX" sz="3600" b="1" dirty="0">
                    <a:latin typeface="Courier New" panose="02070309020205020404" pitchFamily="49" charset="0"/>
                    <a:cs typeface="Courier New" panose="02070309020205020404" pitchFamily="49" charset="0"/>
                  </a:rPr>
                  <a:t>E</a:t>
                </a:r>
                <a:r>
                  <a:rPr lang="es-MX" sz="3600" dirty="0">
                    <a:latin typeface="Courier New" panose="02070309020205020404" pitchFamily="49" charset="0"/>
                    <a:cs typeface="Courier New" panose="02070309020205020404" pitchFamily="49" charset="0"/>
                  </a:rPr>
                  <a:t>jemplo:</a:t>
                </a:r>
              </a:p>
            </p:txBody>
          </p:sp>
          <p:pic>
            <p:nvPicPr>
              <p:cNvPr id="27" name="Gráfico 26" descr="Diseño web contorno">
                <a:extLst>
                  <a:ext uri="{FF2B5EF4-FFF2-40B4-BE49-F238E27FC236}">
                    <a16:creationId xmlns:a16="http://schemas.microsoft.com/office/drawing/2014/main" id="{C3DEF480-F9CC-3BB6-681A-DFC042D3B1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65113" y="5279384"/>
                <a:ext cx="619788" cy="619788"/>
              </a:xfrm>
              <a:prstGeom prst="rect">
                <a:avLst/>
              </a:prstGeom>
            </p:spPr>
          </p:pic>
        </p:grpSp>
      </p:grpSp>
      <p:grpSp>
        <p:nvGrpSpPr>
          <p:cNvPr id="18" name="Grupo 17">
            <a:extLst>
              <a:ext uri="{FF2B5EF4-FFF2-40B4-BE49-F238E27FC236}">
                <a16:creationId xmlns:a16="http://schemas.microsoft.com/office/drawing/2014/main" id="{6DF6692E-5938-423A-DACC-A5B427729902}"/>
              </a:ext>
            </a:extLst>
          </p:cNvPr>
          <p:cNvGrpSpPr/>
          <p:nvPr/>
        </p:nvGrpSpPr>
        <p:grpSpPr>
          <a:xfrm>
            <a:off x="337516" y="2170469"/>
            <a:ext cx="6527410" cy="4464456"/>
            <a:chOff x="337516" y="2170469"/>
            <a:chExt cx="6527410" cy="4464456"/>
          </a:xfrm>
        </p:grpSpPr>
        <p:sp>
          <p:nvSpPr>
            <p:cNvPr id="15" name="Trapecio 14">
              <a:extLst>
                <a:ext uri="{FF2B5EF4-FFF2-40B4-BE49-F238E27FC236}">
                  <a16:creationId xmlns:a16="http://schemas.microsoft.com/office/drawing/2014/main" id="{45F9CA5C-AA31-6BE8-9A96-EB558127CC04}"/>
                </a:ext>
              </a:extLst>
            </p:cNvPr>
            <p:cNvSpPr/>
            <p:nvPr/>
          </p:nvSpPr>
          <p:spPr>
            <a:xfrm>
              <a:off x="337516" y="2170469"/>
              <a:ext cx="6527410" cy="4464456"/>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CuadroTexto 9">
              <a:extLst>
                <a:ext uri="{FF2B5EF4-FFF2-40B4-BE49-F238E27FC236}">
                  <a16:creationId xmlns:a16="http://schemas.microsoft.com/office/drawing/2014/main" id="{48C611EC-7DD3-29B4-18C7-189B88142AEB}"/>
                </a:ext>
              </a:extLst>
            </p:cNvPr>
            <p:cNvSpPr txBox="1"/>
            <p:nvPr/>
          </p:nvSpPr>
          <p:spPr>
            <a:xfrm>
              <a:off x="972289" y="2379268"/>
              <a:ext cx="5257865" cy="2862322"/>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Hay una librería en donde residen los flujos stream (</a:t>
              </a:r>
              <a:r>
                <a:rPr lang="es-MX" sz="2000" i="1" dirty="0" err="1">
                  <a:latin typeface="Courier New" panose="02070309020205020404" pitchFamily="49" charset="0"/>
                  <a:cs typeface="Courier New" panose="02070309020205020404" pitchFamily="49" charset="0"/>
                </a:rPr>
                <a:t>cin</a:t>
              </a:r>
              <a:r>
                <a:rPr lang="es-MX" sz="2000" dirty="0">
                  <a:latin typeface="Courier New" panose="02070309020205020404" pitchFamily="49" charset="0"/>
                  <a:cs typeface="Courier New" panose="02070309020205020404" pitchFamily="49" charset="0"/>
                </a:rPr>
                <a:t> y </a:t>
              </a:r>
              <a:r>
                <a:rPr lang="es-MX" sz="2000" i="1" dirty="0" err="1">
                  <a:latin typeface="Courier New" panose="02070309020205020404" pitchFamily="49" charset="0"/>
                  <a:cs typeface="Courier New" panose="02070309020205020404" pitchFamily="49" charset="0"/>
                </a:rPr>
                <a:t>cout</a:t>
              </a:r>
              <a:r>
                <a:rPr lang="es-MX" sz="2000" dirty="0">
                  <a:latin typeface="Courier New" panose="02070309020205020404" pitchFamily="49" charset="0"/>
                  <a:cs typeface="Courier New" panose="02070309020205020404" pitchFamily="49" charset="0"/>
                </a:rPr>
                <a:t>) acompañados del operador de inserción (&lt;&lt;) y de extracción (&gt;&gt;) respectivamente y se utiliza para datos de entrada y salida como </a:t>
              </a:r>
              <a:r>
                <a:rPr lang="es-MX" sz="2000" i="1" dirty="0">
                  <a:latin typeface="Courier New" panose="02070309020205020404" pitchFamily="49" charset="0"/>
                  <a:cs typeface="Courier New" panose="02070309020205020404" pitchFamily="49" charset="0"/>
                </a:rPr>
                <a:t>printf</a:t>
              </a:r>
              <a:r>
                <a:rPr lang="es-MX" sz="2000" dirty="0">
                  <a:latin typeface="Courier New" panose="02070309020205020404" pitchFamily="49" charset="0"/>
                  <a:cs typeface="Courier New" panose="02070309020205020404" pitchFamily="49" charset="0"/>
                </a:rPr>
                <a:t> y </a:t>
              </a:r>
              <a:r>
                <a:rPr lang="es-MX" sz="2000" i="1" dirty="0">
                  <a:latin typeface="Courier New" panose="02070309020205020404" pitchFamily="49" charset="0"/>
                  <a:cs typeface="Courier New" panose="02070309020205020404" pitchFamily="49" charset="0"/>
                </a:rPr>
                <a:t>scanf</a:t>
              </a:r>
              <a:r>
                <a:rPr lang="es-MX" sz="2000" dirty="0">
                  <a:latin typeface="Courier New" panose="02070309020205020404" pitchFamily="49" charset="0"/>
                  <a:cs typeface="Courier New" panose="02070309020205020404" pitchFamily="49" charset="0"/>
                </a:rPr>
                <a:t> de la librería </a:t>
              </a:r>
              <a:r>
                <a:rPr lang="es-MX" sz="2000" i="1" dirty="0">
                  <a:latin typeface="Courier New" panose="02070309020205020404" pitchFamily="49" charset="0"/>
                  <a:cs typeface="Courier New" panose="02070309020205020404" pitchFamily="49" charset="0"/>
                </a:rPr>
                <a:t>stdio.h</a:t>
              </a:r>
              <a:r>
                <a:rPr lang="es-MX" sz="2000" dirty="0">
                  <a:latin typeface="Courier New" panose="02070309020205020404" pitchFamily="49" charset="0"/>
                  <a:cs typeface="Courier New" panose="02070309020205020404" pitchFamily="49" charset="0"/>
                </a:rPr>
                <a:t>, esta librería es </a:t>
              </a:r>
              <a:r>
                <a:rPr lang="es-MX" sz="2000" dirty="0">
                  <a:highlight>
                    <a:srgbClr val="C0C0C0"/>
                  </a:highlight>
                  <a:latin typeface="Courier New" panose="02070309020205020404" pitchFamily="49" charset="0"/>
                  <a:cs typeface="Courier New" panose="02070309020205020404" pitchFamily="49" charset="0"/>
                </a:rPr>
                <a:t>iostream</a:t>
              </a:r>
              <a:r>
                <a:rPr lang="es-MX" sz="2000" dirty="0">
                  <a:latin typeface="Courier New" panose="02070309020205020404" pitchFamily="49" charset="0"/>
                  <a:cs typeface="Courier New" panose="02070309020205020404" pitchFamily="49" charset="0"/>
                </a:rPr>
                <a:t>.</a:t>
              </a:r>
            </a:p>
          </p:txBody>
        </p:sp>
      </p:grpSp>
      <p:sp>
        <p:nvSpPr>
          <p:cNvPr id="12" name="CuadroTexto 11">
            <a:extLst>
              <a:ext uri="{FF2B5EF4-FFF2-40B4-BE49-F238E27FC236}">
                <a16:creationId xmlns:a16="http://schemas.microsoft.com/office/drawing/2014/main" id="{146B8C18-723E-1B6B-18A1-B322859E68C2}"/>
              </a:ext>
            </a:extLst>
          </p:cNvPr>
          <p:cNvSpPr txBox="1"/>
          <p:nvPr/>
        </p:nvSpPr>
        <p:spPr>
          <a:xfrm>
            <a:off x="972289" y="5494393"/>
            <a:ext cx="5257865" cy="461665"/>
          </a:xfrm>
          <a:prstGeom prst="rect">
            <a:avLst/>
          </a:prstGeom>
          <a:noFill/>
        </p:spPr>
        <p:txBody>
          <a:bodyPr wrap="square" rtlCol="0">
            <a:spAutoFit/>
          </a:bodyPr>
          <a:lstStyle/>
          <a:p>
            <a:pPr algn="ctr"/>
            <a:r>
              <a:rPr lang="es-MX" sz="2400" b="1" dirty="0">
                <a:latin typeface="Courier New" panose="02070309020205020404" pitchFamily="49" charset="0"/>
                <a:cs typeface="Courier New" panose="02070309020205020404" pitchFamily="49" charset="0"/>
              </a:rPr>
              <a:t>#include &lt;iostream&gt;</a:t>
            </a:r>
          </a:p>
        </p:txBody>
      </p:sp>
      <p:sp>
        <p:nvSpPr>
          <p:cNvPr id="6" name="Rectángulo 5">
            <a:extLst>
              <a:ext uri="{FF2B5EF4-FFF2-40B4-BE49-F238E27FC236}">
                <a16:creationId xmlns:a16="http://schemas.microsoft.com/office/drawing/2014/main" id="{8E9F1E38-104D-3294-ED92-045C3021AF99}"/>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una sola esquina cortada 7">
            <a:extLst>
              <a:ext uri="{FF2B5EF4-FFF2-40B4-BE49-F238E27FC236}">
                <a16:creationId xmlns:a16="http://schemas.microsoft.com/office/drawing/2014/main" id="{9F585EA2-8A94-E590-B35F-C7D0D5277F37}"/>
              </a:ext>
            </a:extLst>
          </p:cNvPr>
          <p:cNvSpPr/>
          <p:nvPr/>
        </p:nvSpPr>
        <p:spPr>
          <a:xfrm flipV="1">
            <a:off x="235528" y="453905"/>
            <a:ext cx="4490381" cy="1137139"/>
          </a:xfrm>
          <a:prstGeom prst="snip1Rect">
            <a:avLst>
              <a:gd name="adj" fmla="val 50000"/>
            </a:avLst>
          </a:prstGeom>
          <a:gradFill flip="none" rotWithShape="1">
            <a:gsLst>
              <a:gs pos="0">
                <a:schemeClr val="accent1">
                  <a:lumMod val="75000"/>
                </a:schemeClr>
              </a:gs>
              <a:gs pos="100000">
                <a:schemeClr val="bg2">
                  <a:lumMod val="25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una sola esquina cortada 6">
            <a:extLst>
              <a:ext uri="{FF2B5EF4-FFF2-40B4-BE49-F238E27FC236}">
                <a16:creationId xmlns:a16="http://schemas.microsoft.com/office/drawing/2014/main" id="{93C6EC54-D67B-64BA-D3D4-A42D0ECDC80A}"/>
              </a:ext>
            </a:extLst>
          </p:cNvPr>
          <p:cNvSpPr/>
          <p:nvPr/>
        </p:nvSpPr>
        <p:spPr>
          <a:xfrm flipV="1">
            <a:off x="0" y="453907"/>
            <a:ext cx="4318781" cy="1015663"/>
          </a:xfrm>
          <a:prstGeom prst="snip1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8249A1EF-2981-4ABD-CA16-89476DA4D692}"/>
              </a:ext>
            </a:extLst>
          </p:cNvPr>
          <p:cNvSpPr txBox="1"/>
          <p:nvPr/>
        </p:nvSpPr>
        <p:spPr>
          <a:xfrm>
            <a:off x="469761" y="105076"/>
            <a:ext cx="2088563" cy="1938992"/>
          </a:xfrm>
          <a:prstGeom prst="rect">
            <a:avLst/>
          </a:prstGeom>
          <a:noFill/>
        </p:spPr>
        <p:txBody>
          <a:bodyPr wrap="square" rtlCol="0">
            <a:spAutoFit/>
          </a:bodyPr>
          <a:lstStyle/>
          <a:p>
            <a:r>
              <a:rPr lang="es-MX" sz="6000" b="1" dirty="0">
                <a:latin typeface="Courier New" panose="02070309020205020404" pitchFamily="49" charset="0"/>
                <a:cs typeface="Courier New" panose="02070309020205020404" pitchFamily="49" charset="0"/>
              </a:rPr>
              <a:t>C</a:t>
            </a:r>
            <a:r>
              <a:rPr lang="es-MX" sz="6000" dirty="0">
                <a:latin typeface="Courier New" panose="02070309020205020404" pitchFamily="49" charset="0"/>
                <a:cs typeface="Courier New" panose="02070309020205020404" pitchFamily="49" charset="0"/>
              </a:rPr>
              <a:t>in</a:t>
            </a:r>
          </a:p>
          <a:p>
            <a:endParaRPr lang="es-MX" sz="6000" dirty="0">
              <a:latin typeface="Courier New" panose="02070309020205020404" pitchFamily="49" charset="0"/>
              <a:cs typeface="Courier New" panose="02070309020205020404" pitchFamily="49" charset="0"/>
            </a:endParaRPr>
          </a:p>
        </p:txBody>
      </p:sp>
      <p:grpSp>
        <p:nvGrpSpPr>
          <p:cNvPr id="19" name="Grupo 18">
            <a:extLst>
              <a:ext uri="{FF2B5EF4-FFF2-40B4-BE49-F238E27FC236}">
                <a16:creationId xmlns:a16="http://schemas.microsoft.com/office/drawing/2014/main" id="{9EB69343-9140-A822-1E3F-59D315A43165}"/>
              </a:ext>
            </a:extLst>
          </p:cNvPr>
          <p:cNvGrpSpPr/>
          <p:nvPr/>
        </p:nvGrpSpPr>
        <p:grpSpPr>
          <a:xfrm>
            <a:off x="180289" y="5824669"/>
            <a:ext cx="792000" cy="900000"/>
            <a:chOff x="7738569" y="2277230"/>
            <a:chExt cx="3747257" cy="4212373"/>
          </a:xfrm>
        </p:grpSpPr>
        <p:pic>
          <p:nvPicPr>
            <p:cNvPr id="20" name="Picture 4" descr="C++ - Wikipedia, la enciclopedia libre">
              <a:extLst>
                <a:ext uri="{FF2B5EF4-FFF2-40B4-BE49-F238E27FC236}">
                  <a16:creationId xmlns:a16="http://schemas.microsoft.com/office/drawing/2014/main" id="{44D317CB-0BE4-041F-6BEB-1D6D71287301}"/>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38569" y="2277230"/>
              <a:ext cx="3747257" cy="421237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1" name="Rectángulo 20">
              <a:extLst>
                <a:ext uri="{FF2B5EF4-FFF2-40B4-BE49-F238E27FC236}">
                  <a16:creationId xmlns:a16="http://schemas.microsoft.com/office/drawing/2014/main" id="{4D10A368-C0BD-E6E5-0A11-4E23686F42A6}"/>
                </a:ext>
              </a:extLst>
            </p:cNvPr>
            <p:cNvSpPr/>
            <p:nvPr/>
          </p:nvSpPr>
          <p:spPr>
            <a:xfrm>
              <a:off x="10354235" y="4034971"/>
              <a:ext cx="1131591" cy="696890"/>
            </a:xfrm>
            <a:prstGeom prst="rect">
              <a:avLst/>
            </a:prstGeom>
            <a:solidFill>
              <a:srgbClr val="569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grpSp>
        <p:nvGrpSpPr>
          <p:cNvPr id="22" name="Grupo 21">
            <a:extLst>
              <a:ext uri="{FF2B5EF4-FFF2-40B4-BE49-F238E27FC236}">
                <a16:creationId xmlns:a16="http://schemas.microsoft.com/office/drawing/2014/main" id="{35EBD104-1EBC-2C40-D158-04F36980F3BF}"/>
              </a:ext>
            </a:extLst>
          </p:cNvPr>
          <p:cNvGrpSpPr/>
          <p:nvPr/>
        </p:nvGrpSpPr>
        <p:grpSpPr>
          <a:xfrm>
            <a:off x="6539344" y="-4575"/>
            <a:ext cx="5417127" cy="5498968"/>
            <a:chOff x="193962" y="294130"/>
            <a:chExt cx="5417127" cy="4956329"/>
          </a:xfrm>
        </p:grpSpPr>
        <p:sp>
          <p:nvSpPr>
            <p:cNvPr id="23" name="Trapecio 22">
              <a:extLst>
                <a:ext uri="{FF2B5EF4-FFF2-40B4-BE49-F238E27FC236}">
                  <a16:creationId xmlns:a16="http://schemas.microsoft.com/office/drawing/2014/main" id="{7DC7F41A-9BC8-7E4A-1B3E-AD82DFA89131}"/>
                </a:ext>
              </a:extLst>
            </p:cNvPr>
            <p:cNvSpPr/>
            <p:nvPr/>
          </p:nvSpPr>
          <p:spPr>
            <a:xfrm rot="10800000">
              <a:off x="193962" y="294130"/>
              <a:ext cx="5417127" cy="4935538"/>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4" name="CuadroTexto 23">
              <a:extLst>
                <a:ext uri="{FF2B5EF4-FFF2-40B4-BE49-F238E27FC236}">
                  <a16:creationId xmlns:a16="http://schemas.microsoft.com/office/drawing/2014/main" id="{0AE6AF6B-4EBE-2CC4-3416-8DEDCFA0627F}"/>
                </a:ext>
              </a:extLst>
            </p:cNvPr>
            <p:cNvSpPr txBox="1"/>
            <p:nvPr/>
          </p:nvSpPr>
          <p:spPr>
            <a:xfrm>
              <a:off x="727673" y="488810"/>
              <a:ext cx="4397858" cy="4761649"/>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Esta librería es usada en C++ por lo que pueden ocurrir fallos si la usas en conjunto con lenguaje C. Además, siempre que se use es necesario poner antes de la función principal:</a:t>
              </a:r>
            </a:p>
            <a:p>
              <a:pPr algn="just"/>
              <a:endParaRPr lang="es-MX" sz="2000" dirty="0">
                <a:latin typeface="Courier New" panose="02070309020205020404" pitchFamily="49" charset="0"/>
                <a:cs typeface="Courier New" panose="02070309020205020404" pitchFamily="49" charset="0"/>
              </a:endParaRPr>
            </a:p>
            <a:p>
              <a:pPr algn="ctr"/>
              <a:r>
                <a:rPr lang="es-MX" sz="2000" b="1" dirty="0" err="1">
                  <a:latin typeface="Courier New" panose="02070309020205020404" pitchFamily="49" charset="0"/>
                  <a:cs typeface="Courier New" panose="02070309020205020404" pitchFamily="49" charset="0"/>
                </a:rPr>
                <a:t>using</a:t>
              </a:r>
              <a:r>
                <a:rPr lang="es-MX" sz="2000" b="1" dirty="0">
                  <a:latin typeface="Courier New" panose="02070309020205020404" pitchFamily="49" charset="0"/>
                  <a:cs typeface="Courier New" panose="02070309020205020404" pitchFamily="49" charset="0"/>
                </a:rPr>
                <a:t> </a:t>
              </a:r>
              <a:r>
                <a:rPr lang="es-MX" sz="2000" b="1" dirty="0" err="1">
                  <a:latin typeface="Courier New" panose="02070309020205020404" pitchFamily="49" charset="0"/>
                  <a:cs typeface="Courier New" panose="02070309020205020404" pitchFamily="49" charset="0"/>
                </a:rPr>
                <a:t>namespace</a:t>
              </a:r>
              <a:r>
                <a:rPr lang="es-MX" sz="2000" b="1" dirty="0">
                  <a:latin typeface="Courier New" panose="02070309020205020404" pitchFamily="49" charset="0"/>
                  <a:cs typeface="Courier New" panose="02070309020205020404" pitchFamily="49" charset="0"/>
                </a:rPr>
                <a:t> </a:t>
              </a:r>
              <a:r>
                <a:rPr lang="es-MX" sz="2000" b="1" dirty="0" err="1">
                  <a:latin typeface="Courier New" panose="02070309020205020404" pitchFamily="49" charset="0"/>
                  <a:cs typeface="Courier New" panose="02070309020205020404" pitchFamily="49" charset="0"/>
                </a:rPr>
                <a:t>std</a:t>
              </a:r>
              <a:r>
                <a:rPr lang="es-MX" sz="2000" b="1" dirty="0">
                  <a:latin typeface="Courier New" panose="02070309020205020404" pitchFamily="49" charset="0"/>
                  <a:cs typeface="Courier New" panose="02070309020205020404" pitchFamily="49" charset="0"/>
                </a:rPr>
                <a:t>;</a:t>
              </a:r>
            </a:p>
            <a:p>
              <a:pPr algn="just"/>
              <a:endParaRPr lang="es-MX" sz="2000" dirty="0">
                <a:latin typeface="Courier New" panose="02070309020205020404" pitchFamily="49" charset="0"/>
                <a:cs typeface="Courier New" panose="02070309020205020404" pitchFamily="49" charset="0"/>
              </a:endParaRPr>
            </a:p>
            <a:p>
              <a:pPr algn="just"/>
              <a:r>
                <a:rPr lang="es-MX" sz="2000" dirty="0">
                  <a:latin typeface="Courier New" panose="02070309020205020404" pitchFamily="49" charset="0"/>
                  <a:cs typeface="Courier New" panose="02070309020205020404" pitchFamily="49" charset="0"/>
                </a:rPr>
                <a:t>Para utilizar los flujos de stream Cin y Cout se debe seguir la sintaxis:</a:t>
              </a:r>
            </a:p>
            <a:p>
              <a:pPr algn="just"/>
              <a:endParaRPr lang="es-MX" sz="2000" dirty="0">
                <a:latin typeface="Courier New" panose="02070309020205020404" pitchFamily="49" charset="0"/>
                <a:cs typeface="Courier New" panose="02070309020205020404" pitchFamily="49" charset="0"/>
              </a:endParaRPr>
            </a:p>
            <a:p>
              <a:pPr algn="ctr"/>
              <a:r>
                <a:rPr lang="es-MX" sz="2000" b="1" dirty="0" err="1">
                  <a:latin typeface="Courier New" panose="02070309020205020404" pitchFamily="49" charset="0"/>
                  <a:cs typeface="Courier New" panose="02070309020205020404" pitchFamily="49" charset="0"/>
                </a:rPr>
                <a:t>cout</a:t>
              </a:r>
              <a:r>
                <a:rPr lang="es-MX" sz="2000" b="1" dirty="0">
                  <a:latin typeface="Courier New" panose="02070309020205020404" pitchFamily="49" charset="0"/>
                  <a:cs typeface="Courier New" panose="02070309020205020404" pitchFamily="49" charset="0"/>
                </a:rPr>
                <a:t> &lt;&lt; “</a:t>
              </a:r>
              <a:r>
                <a:rPr lang="es-MX" sz="2000" i="1" dirty="0">
                  <a:latin typeface="Courier New" panose="02070309020205020404" pitchFamily="49" charset="0"/>
                  <a:cs typeface="Courier New" panose="02070309020205020404" pitchFamily="49" charset="0"/>
                </a:rPr>
                <a:t>texto</a:t>
              </a:r>
              <a:r>
                <a:rPr lang="es-MX" sz="2000" b="1" dirty="0">
                  <a:latin typeface="Courier New" panose="02070309020205020404" pitchFamily="49" charset="0"/>
                  <a:cs typeface="Courier New" panose="02070309020205020404" pitchFamily="49" charset="0"/>
                </a:rPr>
                <a:t>“&lt;&lt; </a:t>
              </a:r>
              <a:r>
                <a:rPr lang="es-MX" sz="2000" i="1" dirty="0">
                  <a:latin typeface="Courier New" panose="02070309020205020404" pitchFamily="49" charset="0"/>
                  <a:cs typeface="Courier New" panose="02070309020205020404" pitchFamily="49" charset="0"/>
                </a:rPr>
                <a:t>variable</a:t>
              </a:r>
              <a:r>
                <a:rPr lang="es-MX" sz="2000" b="1" dirty="0">
                  <a:latin typeface="Courier New" panose="02070309020205020404" pitchFamily="49" charset="0"/>
                  <a:cs typeface="Courier New" panose="02070309020205020404" pitchFamily="49" charset="0"/>
                </a:rPr>
                <a:t>;</a:t>
              </a:r>
            </a:p>
            <a:p>
              <a:pPr algn="ctr"/>
              <a:r>
                <a:rPr lang="es-MX" sz="2000" b="1" dirty="0">
                  <a:latin typeface="Courier New" panose="02070309020205020404" pitchFamily="49" charset="0"/>
                  <a:cs typeface="Courier New" panose="02070309020205020404" pitchFamily="49" charset="0"/>
                </a:rPr>
                <a:t> </a:t>
              </a:r>
              <a:r>
                <a:rPr lang="es-MX" sz="2000" b="1" dirty="0" err="1">
                  <a:latin typeface="Courier New" panose="02070309020205020404" pitchFamily="49" charset="0"/>
                  <a:cs typeface="Courier New" panose="02070309020205020404" pitchFamily="49" charset="0"/>
                </a:rPr>
                <a:t>cin</a:t>
              </a:r>
              <a:r>
                <a:rPr lang="es-MX" sz="2000" b="1" dirty="0">
                  <a:latin typeface="Courier New" panose="02070309020205020404" pitchFamily="49" charset="0"/>
                  <a:cs typeface="Courier New" panose="02070309020205020404" pitchFamily="49" charset="0"/>
                </a:rPr>
                <a:t> &gt;&gt; </a:t>
              </a:r>
              <a:r>
                <a:rPr lang="es-MX" sz="2000" i="1" dirty="0">
                  <a:latin typeface="Courier New" panose="02070309020205020404" pitchFamily="49" charset="0"/>
                  <a:cs typeface="Courier New" panose="02070309020205020404" pitchFamily="49" charset="0"/>
                </a:rPr>
                <a:t>variable</a:t>
              </a:r>
              <a:r>
                <a:rPr lang="es-MX" sz="2000" b="1" dirty="0">
                  <a:latin typeface="Courier New" panose="02070309020205020404" pitchFamily="49" charset="0"/>
                  <a:cs typeface="Courier New" panose="02070309020205020404" pitchFamily="49" charset="0"/>
                </a:rPr>
                <a:t>;</a:t>
              </a:r>
            </a:p>
            <a:p>
              <a:pPr algn="just"/>
              <a:endParaRPr lang="es-MX" sz="2000" dirty="0">
                <a:latin typeface="Courier New" panose="02070309020205020404" pitchFamily="49" charset="0"/>
                <a:cs typeface="Courier New" panose="02070309020205020404" pitchFamily="49" charset="0"/>
              </a:endParaRPr>
            </a:p>
          </p:txBody>
        </p:sp>
      </p:grpSp>
      <p:sp>
        <p:nvSpPr>
          <p:cNvPr id="2" name="CuadroTexto 1">
            <a:extLst>
              <a:ext uri="{FF2B5EF4-FFF2-40B4-BE49-F238E27FC236}">
                <a16:creationId xmlns:a16="http://schemas.microsoft.com/office/drawing/2014/main" id="{ABF6B269-CEDB-291A-BF05-621A401E5A20}"/>
              </a:ext>
            </a:extLst>
          </p:cNvPr>
          <p:cNvSpPr txBox="1"/>
          <p:nvPr/>
        </p:nvSpPr>
        <p:spPr>
          <a:xfrm>
            <a:off x="1831429" y="529575"/>
            <a:ext cx="2776230" cy="1938992"/>
          </a:xfrm>
          <a:prstGeom prst="rect">
            <a:avLst/>
          </a:prstGeom>
          <a:noFill/>
        </p:spPr>
        <p:txBody>
          <a:bodyPr wrap="square" rtlCol="0">
            <a:spAutoFit/>
          </a:bodyPr>
          <a:lstStyle/>
          <a:p>
            <a:r>
              <a:rPr lang="es-MX" sz="6000" b="1" dirty="0">
                <a:latin typeface="Courier New" panose="02070309020205020404" pitchFamily="49" charset="0"/>
                <a:cs typeface="Courier New" panose="02070309020205020404" pitchFamily="49" charset="0"/>
              </a:rPr>
              <a:t>C</a:t>
            </a:r>
            <a:r>
              <a:rPr lang="es-MX" sz="6000" dirty="0">
                <a:latin typeface="Courier New" panose="02070309020205020404" pitchFamily="49" charset="0"/>
                <a:cs typeface="Courier New" panose="02070309020205020404" pitchFamily="49" charset="0"/>
              </a:rPr>
              <a:t>out</a:t>
            </a:r>
          </a:p>
          <a:p>
            <a:endParaRPr lang="es-MX" sz="6000" dirty="0">
              <a:latin typeface="Courier New" panose="02070309020205020404" pitchFamily="49" charset="0"/>
              <a:cs typeface="Courier New" panose="02070309020205020404" pitchFamily="49" charset="0"/>
            </a:endParaRPr>
          </a:p>
        </p:txBody>
      </p:sp>
      <p:sp>
        <p:nvSpPr>
          <p:cNvPr id="3" name="CuadroTexto 2">
            <a:extLst>
              <a:ext uri="{FF2B5EF4-FFF2-40B4-BE49-F238E27FC236}">
                <a16:creationId xmlns:a16="http://schemas.microsoft.com/office/drawing/2014/main" id="{AB7B62A7-2AD6-7971-8D9C-2D91BE38A728}"/>
              </a:ext>
            </a:extLst>
          </p:cNvPr>
          <p:cNvSpPr txBox="1"/>
          <p:nvPr/>
        </p:nvSpPr>
        <p:spPr>
          <a:xfrm>
            <a:off x="1269865" y="682583"/>
            <a:ext cx="865365" cy="1323439"/>
          </a:xfrm>
          <a:prstGeom prst="rect">
            <a:avLst/>
          </a:prstGeom>
          <a:noFill/>
        </p:spPr>
        <p:txBody>
          <a:bodyPr wrap="square" rtlCol="0">
            <a:spAutoFit/>
          </a:bodyPr>
          <a:lstStyle/>
          <a:p>
            <a:r>
              <a:rPr lang="es-MX" sz="4000" dirty="0">
                <a:latin typeface="Courier New" panose="02070309020205020404" pitchFamily="49" charset="0"/>
                <a:cs typeface="Courier New" panose="02070309020205020404" pitchFamily="49" charset="0"/>
              </a:rPr>
              <a:t>y</a:t>
            </a:r>
          </a:p>
          <a:p>
            <a:endParaRPr lang="es-MX" sz="4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30014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ppt_x"/>
                                          </p:val>
                                        </p:tav>
                                        <p:tav tm="100000">
                                          <p:val>
                                            <p:strVal val="#ppt_x"/>
                                          </p:val>
                                        </p:tav>
                                      </p:tavLst>
                                    </p:anim>
                                    <p:anim calcmode="lin" valueType="num">
                                      <p:cBhvr additive="base">
                                        <p:cTn id="13" dur="1000" fill="hold"/>
                                        <p:tgtEl>
                                          <p:spTgt spid="12"/>
                                        </p:tgtEl>
                                        <p:attrNameLst>
                                          <p:attrName>ppt_y</p:attrName>
                                        </p:attrNameLst>
                                      </p:cBhvr>
                                      <p:tavLst>
                                        <p:tav tm="0">
                                          <p:val>
                                            <p:strVal val="1+#ppt_h/2"/>
                                          </p:val>
                                        </p:tav>
                                        <p:tav tm="100000">
                                          <p:val>
                                            <p:strVal val="#ppt_y"/>
                                          </p:val>
                                        </p:tav>
                                      </p:tavLst>
                                    </p:anim>
                                  </p:childTnLst>
                                </p:cTn>
                              </p:par>
                              <p:par>
                                <p:cTn id="14" presetID="3" presetClass="emph" presetSubtype="2" fill="hold" grpId="1" nodeType="withEffect">
                                  <p:stCondLst>
                                    <p:cond delay="0"/>
                                  </p:stCondLst>
                                  <p:childTnLst>
                                    <p:animClr clrSpc="rgb" dir="cw">
                                      <p:cBhvr override="childStyle">
                                        <p:cTn id="15" dur="2000" fill="hold"/>
                                        <p:tgtEl>
                                          <p:spTgt spid="12"/>
                                        </p:tgtEl>
                                        <p:attrNameLst>
                                          <p:attrName>style.color</p:attrName>
                                        </p:attrNameLst>
                                      </p:cBhvr>
                                      <p:to>
                                        <a:schemeClr val="accent2"/>
                                      </p:to>
                                    </p:animClr>
                                  </p:childTnLst>
                                </p:cTn>
                              </p:par>
                              <p:par>
                                <p:cTn id="16" presetID="10" presetClass="entr" presetSubtype="0" fill="hold" grpId="0" nodeType="withEffect">
                                  <p:stCondLst>
                                    <p:cond delay="50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2" presetClass="entr" presetSubtype="1"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1000" fill="hold"/>
                                        <p:tgtEl>
                                          <p:spTgt spid="22"/>
                                        </p:tgtEl>
                                        <p:attrNameLst>
                                          <p:attrName>ppt_x</p:attrName>
                                        </p:attrNameLst>
                                      </p:cBhvr>
                                      <p:tavLst>
                                        <p:tav tm="0">
                                          <p:val>
                                            <p:strVal val="#ppt_x"/>
                                          </p:val>
                                        </p:tav>
                                        <p:tav tm="100000">
                                          <p:val>
                                            <p:strVal val="#ppt_x"/>
                                          </p:val>
                                        </p:tav>
                                      </p:tavLst>
                                    </p:anim>
                                    <p:anim calcmode="lin" valueType="num">
                                      <p:cBhvr additive="base">
                                        <p:cTn id="25"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1000"/>
                                        <p:tgtEl>
                                          <p:spTgt spid="34"/>
                                        </p:tgtEl>
                                      </p:cBhvr>
                                    </p:animEffect>
                                    <p:anim calcmode="lin" valueType="num">
                                      <p:cBhvr>
                                        <p:cTn id="31" dur="1000" fill="hold"/>
                                        <p:tgtEl>
                                          <p:spTgt spid="34"/>
                                        </p:tgtEl>
                                        <p:attrNameLst>
                                          <p:attrName>ppt_x</p:attrName>
                                        </p:attrNameLst>
                                      </p:cBhvr>
                                      <p:tavLst>
                                        <p:tav tm="0">
                                          <p:val>
                                            <p:strVal val="#ppt_x"/>
                                          </p:val>
                                        </p:tav>
                                        <p:tav tm="100000">
                                          <p:val>
                                            <p:strVal val="#ppt_x"/>
                                          </p:val>
                                        </p:tav>
                                      </p:tavLst>
                                    </p:anim>
                                    <p:anim calcmode="lin" valueType="num">
                                      <p:cBhvr>
                                        <p:cTn id="32"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12" grpId="0"/>
      <p:bldP spid="1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n 9" descr="Texto&#10;&#10;Descripción generada automáticamente">
            <a:extLst>
              <a:ext uri="{FF2B5EF4-FFF2-40B4-BE49-F238E27FC236}">
                <a16:creationId xmlns:a16="http://schemas.microsoft.com/office/drawing/2014/main" id="{34F6F386-1CD5-3CCB-FF43-0DD388EF2D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5928" cy="6858000"/>
          </a:xfrm>
          <a:prstGeom prst="rect">
            <a:avLst/>
          </a:prstGeom>
        </p:spPr>
      </p:pic>
      <p:sp>
        <p:nvSpPr>
          <p:cNvPr id="11" name="Rectángulo 10">
            <a:extLst>
              <a:ext uri="{FF2B5EF4-FFF2-40B4-BE49-F238E27FC236}">
                <a16:creationId xmlns:a16="http://schemas.microsoft.com/office/drawing/2014/main" id="{80968183-3C11-3D70-559C-3456601498DB}"/>
              </a:ext>
            </a:extLst>
          </p:cNvPr>
          <p:cNvSpPr/>
          <p:nvPr/>
        </p:nvSpPr>
        <p:spPr>
          <a:xfrm>
            <a:off x="0" y="0"/>
            <a:ext cx="12191999" cy="6858000"/>
          </a:xfrm>
          <a:prstGeom prst="rect">
            <a:avLst/>
          </a:prstGeom>
          <a:gradFill>
            <a:gsLst>
              <a:gs pos="0">
                <a:schemeClr val="accent1">
                  <a:lumMod val="75000"/>
                  <a:alpha val="88000"/>
                </a:schemeClr>
              </a:gs>
              <a:gs pos="100000">
                <a:schemeClr val="accent1">
                  <a:lumMod val="30000"/>
                  <a:lumOff val="70000"/>
                  <a:alpha val="7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 name="Rectángulo 2">
            <a:extLst>
              <a:ext uri="{FF2B5EF4-FFF2-40B4-BE49-F238E27FC236}">
                <a16:creationId xmlns:a16="http://schemas.microsoft.com/office/drawing/2014/main" id="{2A683C2E-8D26-DDFA-E1CE-7C0C5BE67F05}"/>
              </a:ext>
            </a:extLst>
          </p:cNvPr>
          <p:cNvSpPr/>
          <p:nvPr/>
        </p:nvSpPr>
        <p:spPr>
          <a:xfrm flipV="1">
            <a:off x="0" y="5745706"/>
            <a:ext cx="12192000"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2" name="recording-2022-09-24-00-08-06 (online-video-cutter.com)">
            <a:hlinkClick r:id="" action="ppaction://media"/>
            <a:extLst>
              <a:ext uri="{FF2B5EF4-FFF2-40B4-BE49-F238E27FC236}">
                <a16:creationId xmlns:a16="http://schemas.microsoft.com/office/drawing/2014/main" id="{CEF3CD2B-FE04-2497-CC6C-125415ADEE9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0061" y="618349"/>
            <a:ext cx="7171875" cy="4050000"/>
          </a:xfrm>
          <a:prstGeom prst="rect">
            <a:avLst/>
          </a:prstGeom>
        </p:spPr>
      </p:pic>
      <p:pic>
        <p:nvPicPr>
          <p:cNvPr id="4098" name="Picture 2" descr="Monitor Apple PNG transparente - StickPNG">
            <a:extLst>
              <a:ext uri="{FF2B5EF4-FFF2-40B4-BE49-F238E27FC236}">
                <a16:creationId xmlns:a16="http://schemas.microsoft.com/office/drawing/2014/main" id="{D525B7ED-7150-B7CF-45F2-FB25506B2B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2316" y="0"/>
            <a:ext cx="7847367" cy="6641036"/>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731888C6-F2B4-8237-BD02-79E54DB0F47F}"/>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408269257"/>
      </p:ext>
    </p:extLst>
  </p:cSld>
  <p:clrMapOvr>
    <a:masterClrMapping/>
  </p:clrMapOvr>
  <p:transition spd="slow" advClick="0" advTm="192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750"/>
                                        <p:tgtEl>
                                          <p:spTgt spid="11"/>
                                        </p:tgtEl>
                                      </p:cBhvr>
                                    </p:animEffect>
                                  </p:childTnLst>
                                </p:cTn>
                              </p:par>
                              <p:par>
                                <p:cTn id="8" presetID="10" presetClass="entr" presetSubtype="0" fill="hold" nodeType="withEffect">
                                  <p:stCondLst>
                                    <p:cond delay="1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1000"/>
                                        <p:tgtEl>
                                          <p:spTgt spid="10"/>
                                        </p:tgtEl>
                                      </p:cBhvr>
                                    </p:animEffect>
                                  </p:childTnLst>
                                </p:cTn>
                              </p:par>
                            </p:childTnLst>
                          </p:cTn>
                        </p:par>
                        <p:par>
                          <p:cTn id="11" fill="hold">
                            <p:stCondLst>
                              <p:cond delay="2500"/>
                            </p:stCondLst>
                            <p:childTnLst>
                              <p:par>
                                <p:cTn id="12" presetID="1" presetClass="mediacall" presetSubtype="0" fill="hold" nodeType="afterEffect">
                                  <p:stCondLst>
                                    <p:cond delay="0"/>
                                  </p:stCondLst>
                                  <p:childTnLst>
                                    <p:cmd type="call" cmd="playFrom(0.0)">
                                      <p:cBhvr>
                                        <p:cTn id="13" dur="191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2"/>
                </p:tgtEl>
              </p:cMediaNode>
            </p:video>
            <p:seq concurrent="1" nextAc="seek">
              <p:cTn id="15" restart="whenNotActive" fill="hold" evtFilter="cancelBubble" nodeType="interactiveSeq">
                <p:stCondLst>
                  <p:cond evt="onClick" delay="0">
                    <p:tgtEl>
                      <p:spTgt spid="2"/>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2"/>
                                        </p:tgtEl>
                                      </p:cBhvr>
                                    </p:cmd>
                                  </p:childTnLst>
                                </p:cTn>
                              </p:par>
                            </p:childTnLst>
                          </p:cTn>
                        </p:par>
                      </p:childTnLst>
                    </p:cTn>
                  </p:par>
                </p:childTnLst>
              </p:cTn>
              <p:nextCondLst>
                <p:cond evt="onClick" delay="0">
                  <p:tgtEl>
                    <p:spTgt spid="2"/>
                  </p:tgtEl>
                </p:cond>
              </p:nextCondLst>
            </p:seq>
          </p:childTnLst>
        </p:cTn>
      </p:par>
    </p:tnLst>
    <p:bldLst>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orma libre: forma 35">
            <a:extLst>
              <a:ext uri="{FF2B5EF4-FFF2-40B4-BE49-F238E27FC236}">
                <a16:creationId xmlns:a16="http://schemas.microsoft.com/office/drawing/2014/main" id="{44B5AD0B-46EC-0D29-ECBC-801E1A4C1149}"/>
              </a:ext>
            </a:extLst>
          </p:cNvPr>
          <p:cNvSpPr/>
          <p:nvPr/>
        </p:nvSpPr>
        <p:spPr>
          <a:xfrm rot="10131264">
            <a:off x="1629398" y="-918449"/>
            <a:ext cx="8491059" cy="6177834"/>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5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35" name="Forma libre: forma 34">
            <a:extLst>
              <a:ext uri="{FF2B5EF4-FFF2-40B4-BE49-F238E27FC236}">
                <a16:creationId xmlns:a16="http://schemas.microsoft.com/office/drawing/2014/main" id="{0BC15D6A-4D75-2B20-15D4-CB41E8F8D8B0}"/>
              </a:ext>
            </a:extLst>
          </p:cNvPr>
          <p:cNvSpPr/>
          <p:nvPr/>
        </p:nvSpPr>
        <p:spPr>
          <a:xfrm>
            <a:off x="4607659" y="2291941"/>
            <a:ext cx="8491059" cy="5317593"/>
          </a:xfrm>
          <a:custGeom>
            <a:avLst/>
            <a:gdLst>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 name="connsiteX0" fmla="*/ 0 w 8725989"/>
              <a:gd name="connsiteY0" fmla="*/ 0 h 4872446"/>
              <a:gd name="connsiteX1" fmla="*/ 1972492 w 8725989"/>
              <a:gd name="connsiteY1" fmla="*/ 1306286 h 4872446"/>
              <a:gd name="connsiteX2" fmla="*/ 2194560 w 8725989"/>
              <a:gd name="connsiteY2" fmla="*/ 3892732 h 4872446"/>
              <a:gd name="connsiteX3" fmla="*/ 8725989 w 8725989"/>
              <a:gd name="connsiteY3" fmla="*/ 4872446 h 4872446"/>
              <a:gd name="connsiteX4" fmla="*/ 8725989 w 8725989"/>
              <a:gd name="connsiteY4" fmla="*/ 4872446 h 4872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5989" h="4872446">
                <a:moveTo>
                  <a:pt x="0" y="0"/>
                </a:moveTo>
                <a:cubicBezTo>
                  <a:pt x="803366" y="328748"/>
                  <a:pt x="1972492" y="1258388"/>
                  <a:pt x="1972492" y="1306286"/>
                </a:cubicBezTo>
                <a:cubicBezTo>
                  <a:pt x="1972492" y="1354184"/>
                  <a:pt x="2153194" y="3833949"/>
                  <a:pt x="2194560" y="3892732"/>
                </a:cubicBezTo>
                <a:cubicBezTo>
                  <a:pt x="2235926" y="3951515"/>
                  <a:pt x="8725989" y="4872446"/>
                  <a:pt x="8725989" y="4872446"/>
                </a:cubicBezTo>
                <a:lnTo>
                  <a:pt x="8725989" y="4872446"/>
                </a:lnTo>
              </a:path>
            </a:pathLst>
          </a:custGeom>
          <a:gradFill flip="none" rotWithShape="1">
            <a:gsLst>
              <a:gs pos="0">
                <a:schemeClr val="accent1">
                  <a:lumMod val="75000"/>
                </a:schemeClr>
              </a:gs>
              <a:gs pos="41000">
                <a:schemeClr val="bg1"/>
              </a:gs>
            </a:gsLst>
            <a:lin ang="19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4" name="Grupo 33">
            <a:extLst>
              <a:ext uri="{FF2B5EF4-FFF2-40B4-BE49-F238E27FC236}">
                <a16:creationId xmlns:a16="http://schemas.microsoft.com/office/drawing/2014/main" id="{DA78212D-7731-1099-4D9F-2095E1D76497}"/>
              </a:ext>
            </a:extLst>
          </p:cNvPr>
          <p:cNvGrpSpPr/>
          <p:nvPr/>
        </p:nvGrpSpPr>
        <p:grpSpPr>
          <a:xfrm>
            <a:off x="7260532" y="5752285"/>
            <a:ext cx="5985941" cy="658386"/>
            <a:chOff x="7260532" y="5752285"/>
            <a:chExt cx="5985941" cy="658386"/>
          </a:xfrm>
        </p:grpSpPr>
        <p:sp>
          <p:nvSpPr>
            <p:cNvPr id="32" name="Rectángulo 31">
              <a:extLst>
                <a:ext uri="{FF2B5EF4-FFF2-40B4-BE49-F238E27FC236}">
                  <a16:creationId xmlns:a16="http://schemas.microsoft.com/office/drawing/2014/main" id="{CA4E6C26-9913-7051-DDF1-6830CE57CC6E}"/>
                </a:ext>
              </a:extLst>
            </p:cNvPr>
            <p:cNvSpPr/>
            <p:nvPr/>
          </p:nvSpPr>
          <p:spPr>
            <a:xfrm flipV="1">
              <a:off x="7260532" y="5752285"/>
              <a:ext cx="4931468" cy="650626"/>
            </a:xfrm>
            <a:prstGeom prst="rect">
              <a:avLst/>
            </a:prstGeom>
            <a:gradFill flip="none" rotWithShape="1">
              <a:gsLst>
                <a:gs pos="0">
                  <a:srgbClr val="E0E2E3"/>
                </a:gs>
                <a:gs pos="100000">
                  <a:srgbClr val="A2A4A8"/>
                </a:gs>
              </a:gsLst>
              <a:lin ang="16200000" scaled="1"/>
              <a:tileRect/>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nvGrpSpPr>
            <p:cNvPr id="33" name="Grupo 32">
              <a:extLst>
                <a:ext uri="{FF2B5EF4-FFF2-40B4-BE49-F238E27FC236}">
                  <a16:creationId xmlns:a16="http://schemas.microsoft.com/office/drawing/2014/main" id="{29796306-6C99-0883-C827-347D5268C882}"/>
                </a:ext>
              </a:extLst>
            </p:cNvPr>
            <p:cNvGrpSpPr/>
            <p:nvPr/>
          </p:nvGrpSpPr>
          <p:grpSpPr>
            <a:xfrm>
              <a:off x="7969579" y="5764340"/>
              <a:ext cx="5276894" cy="646331"/>
              <a:chOff x="8065113" y="5264896"/>
              <a:chExt cx="5276894" cy="646331"/>
            </a:xfrm>
          </p:grpSpPr>
          <p:sp>
            <p:nvSpPr>
              <p:cNvPr id="14" name="CuadroTexto 13">
                <a:extLst>
                  <a:ext uri="{FF2B5EF4-FFF2-40B4-BE49-F238E27FC236}">
                    <a16:creationId xmlns:a16="http://schemas.microsoft.com/office/drawing/2014/main" id="{AB2911D5-EF8A-0909-A17D-48E8ACA4BCCB}"/>
                  </a:ext>
                </a:extLst>
              </p:cNvPr>
              <p:cNvSpPr txBox="1"/>
              <p:nvPr/>
            </p:nvSpPr>
            <p:spPr>
              <a:xfrm>
                <a:off x="8684901" y="5264896"/>
                <a:ext cx="4657106" cy="646331"/>
              </a:xfrm>
              <a:prstGeom prst="rect">
                <a:avLst/>
              </a:prstGeom>
              <a:noFill/>
            </p:spPr>
            <p:txBody>
              <a:bodyPr wrap="square" rtlCol="0">
                <a:spAutoFit/>
              </a:bodyPr>
              <a:lstStyle/>
              <a:p>
                <a:r>
                  <a:rPr lang="es-MX" sz="3600" b="1" dirty="0">
                    <a:latin typeface="Courier New" panose="02070309020205020404" pitchFamily="49" charset="0"/>
                    <a:cs typeface="Courier New" panose="02070309020205020404" pitchFamily="49" charset="0"/>
                  </a:rPr>
                  <a:t>E</a:t>
                </a:r>
                <a:r>
                  <a:rPr lang="es-MX" sz="3600" dirty="0">
                    <a:latin typeface="Courier New" panose="02070309020205020404" pitchFamily="49" charset="0"/>
                    <a:cs typeface="Courier New" panose="02070309020205020404" pitchFamily="49" charset="0"/>
                  </a:rPr>
                  <a:t>jemplo:</a:t>
                </a:r>
              </a:p>
            </p:txBody>
          </p:sp>
          <p:pic>
            <p:nvPicPr>
              <p:cNvPr id="27" name="Gráfico 26" descr="Diseño web contorno">
                <a:extLst>
                  <a:ext uri="{FF2B5EF4-FFF2-40B4-BE49-F238E27FC236}">
                    <a16:creationId xmlns:a16="http://schemas.microsoft.com/office/drawing/2014/main" id="{C3DEF480-F9CC-3BB6-681A-DFC042D3B1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65113" y="5279384"/>
                <a:ext cx="619788" cy="619788"/>
              </a:xfrm>
              <a:prstGeom prst="rect">
                <a:avLst/>
              </a:prstGeom>
            </p:spPr>
          </p:pic>
        </p:grpSp>
      </p:grpSp>
      <p:grpSp>
        <p:nvGrpSpPr>
          <p:cNvPr id="18" name="Grupo 17">
            <a:extLst>
              <a:ext uri="{FF2B5EF4-FFF2-40B4-BE49-F238E27FC236}">
                <a16:creationId xmlns:a16="http://schemas.microsoft.com/office/drawing/2014/main" id="{6DF6692E-5938-423A-DACC-A5B427729902}"/>
              </a:ext>
            </a:extLst>
          </p:cNvPr>
          <p:cNvGrpSpPr/>
          <p:nvPr/>
        </p:nvGrpSpPr>
        <p:grpSpPr>
          <a:xfrm>
            <a:off x="337516" y="2170469"/>
            <a:ext cx="6527410" cy="4464456"/>
            <a:chOff x="337516" y="2170469"/>
            <a:chExt cx="6527410" cy="4464456"/>
          </a:xfrm>
        </p:grpSpPr>
        <p:sp>
          <p:nvSpPr>
            <p:cNvPr id="15" name="Trapecio 14">
              <a:extLst>
                <a:ext uri="{FF2B5EF4-FFF2-40B4-BE49-F238E27FC236}">
                  <a16:creationId xmlns:a16="http://schemas.microsoft.com/office/drawing/2014/main" id="{45F9CA5C-AA31-6BE8-9A96-EB558127CC04}"/>
                </a:ext>
              </a:extLst>
            </p:cNvPr>
            <p:cNvSpPr/>
            <p:nvPr/>
          </p:nvSpPr>
          <p:spPr>
            <a:xfrm>
              <a:off x="337516" y="2170469"/>
              <a:ext cx="6527410" cy="4464456"/>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0" name="CuadroTexto 9">
              <a:extLst>
                <a:ext uri="{FF2B5EF4-FFF2-40B4-BE49-F238E27FC236}">
                  <a16:creationId xmlns:a16="http://schemas.microsoft.com/office/drawing/2014/main" id="{48C611EC-7DD3-29B4-18C7-189B88142AEB}"/>
                </a:ext>
              </a:extLst>
            </p:cNvPr>
            <p:cNvSpPr txBox="1"/>
            <p:nvPr/>
          </p:nvSpPr>
          <p:spPr>
            <a:xfrm>
              <a:off x="906354" y="2326542"/>
              <a:ext cx="5389734" cy="3170099"/>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La “función” </a:t>
              </a:r>
              <a:r>
                <a:rPr lang="es-MX" sz="2000" dirty="0" err="1">
                  <a:latin typeface="Courier New" panose="02070309020205020404" pitchFamily="49" charset="0"/>
                  <a:cs typeface="Courier New" panose="02070309020205020404" pitchFamily="49" charset="0"/>
                </a:rPr>
                <a:t>gotoxy</a:t>
              </a:r>
              <a:r>
                <a:rPr lang="es-MX" sz="2000" dirty="0">
                  <a:latin typeface="Courier New" panose="02070309020205020404" pitchFamily="49" charset="0"/>
                  <a:cs typeface="Courier New" panose="02070309020205020404" pitchFamily="49" charset="0"/>
                </a:rPr>
                <a:t> nos permite manipular la posición en la pantalla de lo que nuestra aplicación envié de salida, pueden ser caracteres, números, etc. No es una librería, sino que es una función que podemos incluir en los programas de C y C++, sin embargo si es necesario </a:t>
              </a:r>
              <a:r>
                <a:rPr lang="es-MX" sz="2000" dirty="0" err="1">
                  <a:latin typeface="Courier New" panose="02070309020205020404" pitchFamily="49" charset="0"/>
                  <a:cs typeface="Courier New" panose="02070309020205020404" pitchFamily="49" charset="0"/>
                </a:rPr>
                <a:t>inluir</a:t>
              </a:r>
              <a:r>
                <a:rPr lang="es-MX" sz="2000" dirty="0">
                  <a:latin typeface="Courier New" panose="02070309020205020404" pitchFamily="49" charset="0"/>
                  <a:cs typeface="Courier New" panose="02070309020205020404" pitchFamily="49" charset="0"/>
                </a:rPr>
                <a:t> una librería, esta es </a:t>
              </a:r>
              <a:r>
                <a:rPr lang="es-MX" sz="2000" dirty="0" err="1">
                  <a:highlight>
                    <a:srgbClr val="C0C0C0"/>
                  </a:highlight>
                  <a:latin typeface="Courier New" panose="02070309020205020404" pitchFamily="49" charset="0"/>
                  <a:cs typeface="Courier New" panose="02070309020205020404" pitchFamily="49" charset="0"/>
                </a:rPr>
                <a:t>windows.h</a:t>
              </a:r>
              <a:r>
                <a:rPr lang="es-MX" sz="2000" dirty="0">
                  <a:latin typeface="Courier New" panose="02070309020205020404" pitchFamily="49" charset="0"/>
                  <a:cs typeface="Courier New" panose="02070309020205020404" pitchFamily="49" charset="0"/>
                </a:rPr>
                <a:t>.</a:t>
              </a:r>
            </a:p>
          </p:txBody>
        </p:sp>
      </p:grpSp>
      <p:sp>
        <p:nvSpPr>
          <p:cNvPr id="12" name="CuadroTexto 11">
            <a:extLst>
              <a:ext uri="{FF2B5EF4-FFF2-40B4-BE49-F238E27FC236}">
                <a16:creationId xmlns:a16="http://schemas.microsoft.com/office/drawing/2014/main" id="{146B8C18-723E-1B6B-18A1-B322859E68C2}"/>
              </a:ext>
            </a:extLst>
          </p:cNvPr>
          <p:cNvSpPr txBox="1"/>
          <p:nvPr/>
        </p:nvSpPr>
        <p:spPr>
          <a:xfrm>
            <a:off x="964072" y="5641360"/>
            <a:ext cx="5257865" cy="461665"/>
          </a:xfrm>
          <a:prstGeom prst="rect">
            <a:avLst/>
          </a:prstGeom>
          <a:noFill/>
        </p:spPr>
        <p:txBody>
          <a:bodyPr wrap="square" rtlCol="0">
            <a:spAutoFit/>
          </a:bodyPr>
          <a:lstStyle/>
          <a:p>
            <a:pPr algn="ctr"/>
            <a:r>
              <a:rPr lang="es-MX" sz="2400" b="1" dirty="0">
                <a:latin typeface="Courier New" panose="02070309020205020404" pitchFamily="49" charset="0"/>
                <a:cs typeface="Courier New" panose="02070309020205020404" pitchFamily="49" charset="0"/>
              </a:rPr>
              <a:t>#include &lt;</a:t>
            </a:r>
            <a:r>
              <a:rPr lang="es-MX" sz="2400" b="1" dirty="0" err="1">
                <a:latin typeface="Courier New" panose="02070309020205020404" pitchFamily="49" charset="0"/>
                <a:cs typeface="Courier New" panose="02070309020205020404" pitchFamily="49" charset="0"/>
              </a:rPr>
              <a:t>windows.h</a:t>
            </a:r>
            <a:r>
              <a:rPr lang="es-MX" sz="2400" b="1" dirty="0">
                <a:latin typeface="Courier New" panose="02070309020205020404" pitchFamily="49" charset="0"/>
                <a:cs typeface="Courier New" panose="02070309020205020404" pitchFamily="49" charset="0"/>
              </a:rPr>
              <a:t>&gt;</a:t>
            </a:r>
          </a:p>
        </p:txBody>
      </p:sp>
      <p:sp>
        <p:nvSpPr>
          <p:cNvPr id="6" name="Rectángulo 5">
            <a:extLst>
              <a:ext uri="{FF2B5EF4-FFF2-40B4-BE49-F238E27FC236}">
                <a16:creationId xmlns:a16="http://schemas.microsoft.com/office/drawing/2014/main" id="{8E9F1E38-104D-3294-ED92-045C3021AF99}"/>
              </a:ext>
            </a:extLst>
          </p:cNvPr>
          <p:cNvSpPr/>
          <p:nvPr/>
        </p:nvSpPr>
        <p:spPr>
          <a:xfrm flipV="1">
            <a:off x="0" y="6404092"/>
            <a:ext cx="12192000" cy="461666"/>
          </a:xfrm>
          <a:prstGeom prst="rect">
            <a:avLst/>
          </a:prstGeom>
          <a:gradFill flip="none" rotWithShape="1">
            <a:gsLst>
              <a:gs pos="0">
                <a:schemeClr val="accent1">
                  <a:lumMod val="75000"/>
                  <a:shade val="30000"/>
                  <a:satMod val="115000"/>
                </a:schemeClr>
              </a:gs>
              <a:gs pos="50000">
                <a:schemeClr val="accent1">
                  <a:lumMod val="75000"/>
                  <a:shade val="67500"/>
                  <a:satMod val="115000"/>
                </a:schemeClr>
              </a:gs>
              <a:gs pos="100000">
                <a:schemeClr val="accent1">
                  <a:lumMod val="75000"/>
                  <a:shade val="100000"/>
                  <a:satMod val="115000"/>
                </a:schemeClr>
              </a:gs>
            </a:gsLst>
            <a:lin ang="5400000" scaled="1"/>
            <a:tileRect/>
          </a:gradFill>
          <a:ln>
            <a:noFill/>
          </a:ln>
          <a:effectLst>
            <a:outerShdw blurRad="50800" dist="38100" dir="16200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Rectángulo: una sola esquina cortada 7">
            <a:extLst>
              <a:ext uri="{FF2B5EF4-FFF2-40B4-BE49-F238E27FC236}">
                <a16:creationId xmlns:a16="http://schemas.microsoft.com/office/drawing/2014/main" id="{9F585EA2-8A94-E590-B35F-C7D0D5277F37}"/>
              </a:ext>
            </a:extLst>
          </p:cNvPr>
          <p:cNvSpPr/>
          <p:nvPr/>
        </p:nvSpPr>
        <p:spPr>
          <a:xfrm flipV="1">
            <a:off x="235528" y="453907"/>
            <a:ext cx="4490381" cy="1137139"/>
          </a:xfrm>
          <a:prstGeom prst="snip1Rect">
            <a:avLst>
              <a:gd name="adj" fmla="val 50000"/>
            </a:avLst>
          </a:prstGeom>
          <a:gradFill flip="none" rotWithShape="1">
            <a:gsLst>
              <a:gs pos="0">
                <a:schemeClr val="accent1">
                  <a:lumMod val="75000"/>
                </a:schemeClr>
              </a:gs>
              <a:gs pos="100000">
                <a:schemeClr val="bg2">
                  <a:lumMod val="25000"/>
                </a:schemeClr>
              </a:gs>
            </a:gsLst>
            <a:lin ang="0" scaled="1"/>
            <a:tileRect/>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una sola esquina cortada 6">
            <a:extLst>
              <a:ext uri="{FF2B5EF4-FFF2-40B4-BE49-F238E27FC236}">
                <a16:creationId xmlns:a16="http://schemas.microsoft.com/office/drawing/2014/main" id="{93C6EC54-D67B-64BA-D3D4-A42D0ECDC80A}"/>
              </a:ext>
            </a:extLst>
          </p:cNvPr>
          <p:cNvSpPr/>
          <p:nvPr/>
        </p:nvSpPr>
        <p:spPr>
          <a:xfrm flipV="1">
            <a:off x="0" y="453907"/>
            <a:ext cx="4318781" cy="1015663"/>
          </a:xfrm>
          <a:prstGeom prst="snip1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9" name="CuadroTexto 8">
            <a:extLst>
              <a:ext uri="{FF2B5EF4-FFF2-40B4-BE49-F238E27FC236}">
                <a16:creationId xmlns:a16="http://schemas.microsoft.com/office/drawing/2014/main" id="{8249A1EF-2981-4ABD-CA16-89476DA4D692}"/>
              </a:ext>
            </a:extLst>
          </p:cNvPr>
          <p:cNvSpPr txBox="1"/>
          <p:nvPr/>
        </p:nvSpPr>
        <p:spPr>
          <a:xfrm>
            <a:off x="541022" y="453910"/>
            <a:ext cx="4545106" cy="1015663"/>
          </a:xfrm>
          <a:prstGeom prst="rect">
            <a:avLst/>
          </a:prstGeom>
          <a:noFill/>
        </p:spPr>
        <p:txBody>
          <a:bodyPr wrap="square" rtlCol="0">
            <a:spAutoFit/>
          </a:bodyPr>
          <a:lstStyle/>
          <a:p>
            <a:r>
              <a:rPr lang="es-MX" sz="6000" b="1" dirty="0" err="1">
                <a:latin typeface="Courier New" panose="02070309020205020404" pitchFamily="49" charset="0"/>
                <a:cs typeface="Courier New" panose="02070309020205020404" pitchFamily="49" charset="0"/>
              </a:rPr>
              <a:t>G</a:t>
            </a:r>
            <a:r>
              <a:rPr lang="es-MX" sz="6000" dirty="0" err="1">
                <a:latin typeface="Courier New" panose="02070309020205020404" pitchFamily="49" charset="0"/>
                <a:cs typeface="Courier New" panose="02070309020205020404" pitchFamily="49" charset="0"/>
              </a:rPr>
              <a:t>otoxy</a:t>
            </a:r>
            <a:endParaRPr lang="es-MX" sz="6000" dirty="0">
              <a:latin typeface="Courier New" panose="02070309020205020404" pitchFamily="49" charset="0"/>
              <a:cs typeface="Courier New" panose="02070309020205020404" pitchFamily="49" charset="0"/>
            </a:endParaRPr>
          </a:p>
        </p:txBody>
      </p:sp>
      <p:grpSp>
        <p:nvGrpSpPr>
          <p:cNvPr id="19" name="Grupo 18">
            <a:extLst>
              <a:ext uri="{FF2B5EF4-FFF2-40B4-BE49-F238E27FC236}">
                <a16:creationId xmlns:a16="http://schemas.microsoft.com/office/drawing/2014/main" id="{9EB69343-9140-A822-1E3F-59D315A43165}"/>
              </a:ext>
            </a:extLst>
          </p:cNvPr>
          <p:cNvGrpSpPr/>
          <p:nvPr/>
        </p:nvGrpSpPr>
        <p:grpSpPr>
          <a:xfrm>
            <a:off x="180289" y="5824669"/>
            <a:ext cx="792000" cy="900000"/>
            <a:chOff x="7738569" y="2277230"/>
            <a:chExt cx="3747257" cy="4212373"/>
          </a:xfrm>
        </p:grpSpPr>
        <p:pic>
          <p:nvPicPr>
            <p:cNvPr id="20" name="Picture 4" descr="C++ - Wikipedia, la enciclopedia libre">
              <a:extLst>
                <a:ext uri="{FF2B5EF4-FFF2-40B4-BE49-F238E27FC236}">
                  <a16:creationId xmlns:a16="http://schemas.microsoft.com/office/drawing/2014/main" id="{44D317CB-0BE4-041F-6BEB-1D6D71287301}"/>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738569" y="2277230"/>
              <a:ext cx="3747257" cy="4212373"/>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21" name="Rectángulo 20">
              <a:extLst>
                <a:ext uri="{FF2B5EF4-FFF2-40B4-BE49-F238E27FC236}">
                  <a16:creationId xmlns:a16="http://schemas.microsoft.com/office/drawing/2014/main" id="{4D10A368-C0BD-E6E5-0A11-4E23686F42A6}"/>
                </a:ext>
              </a:extLst>
            </p:cNvPr>
            <p:cNvSpPr/>
            <p:nvPr/>
          </p:nvSpPr>
          <p:spPr>
            <a:xfrm>
              <a:off x="10354235" y="4034971"/>
              <a:ext cx="1131591" cy="696890"/>
            </a:xfrm>
            <a:prstGeom prst="rect">
              <a:avLst/>
            </a:prstGeom>
            <a:solidFill>
              <a:srgbClr val="569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grpSp>
        <p:nvGrpSpPr>
          <p:cNvPr id="22" name="Grupo 21">
            <a:extLst>
              <a:ext uri="{FF2B5EF4-FFF2-40B4-BE49-F238E27FC236}">
                <a16:creationId xmlns:a16="http://schemas.microsoft.com/office/drawing/2014/main" id="{35EBD104-1EBC-2C40-D158-04F36980F3BF}"/>
              </a:ext>
            </a:extLst>
          </p:cNvPr>
          <p:cNvGrpSpPr/>
          <p:nvPr/>
        </p:nvGrpSpPr>
        <p:grpSpPr>
          <a:xfrm>
            <a:off x="6539344" y="-4575"/>
            <a:ext cx="5417127" cy="4720266"/>
            <a:chOff x="193962" y="294130"/>
            <a:chExt cx="5417127" cy="4221261"/>
          </a:xfrm>
        </p:grpSpPr>
        <p:sp>
          <p:nvSpPr>
            <p:cNvPr id="23" name="Trapecio 22">
              <a:extLst>
                <a:ext uri="{FF2B5EF4-FFF2-40B4-BE49-F238E27FC236}">
                  <a16:creationId xmlns:a16="http://schemas.microsoft.com/office/drawing/2014/main" id="{7DC7F41A-9BC8-7E4A-1B3E-AD82DFA89131}"/>
                </a:ext>
              </a:extLst>
            </p:cNvPr>
            <p:cNvSpPr/>
            <p:nvPr/>
          </p:nvSpPr>
          <p:spPr>
            <a:xfrm rot="10800000">
              <a:off x="193962" y="294130"/>
              <a:ext cx="5417127" cy="4221261"/>
            </a:xfrm>
            <a:prstGeom prst="trapezoid">
              <a:avLst>
                <a:gd name="adj" fmla="val 11327"/>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4" name="CuadroTexto 23">
              <a:extLst>
                <a:ext uri="{FF2B5EF4-FFF2-40B4-BE49-F238E27FC236}">
                  <a16:creationId xmlns:a16="http://schemas.microsoft.com/office/drawing/2014/main" id="{0AE6AF6B-4EBE-2CC4-3416-8DEDCFA0627F}"/>
                </a:ext>
              </a:extLst>
            </p:cNvPr>
            <p:cNvSpPr txBox="1"/>
            <p:nvPr/>
          </p:nvSpPr>
          <p:spPr>
            <a:xfrm>
              <a:off x="722762" y="537536"/>
              <a:ext cx="4341392" cy="3853357"/>
            </a:xfrm>
            <a:prstGeom prst="rect">
              <a:avLst/>
            </a:prstGeom>
            <a:noFill/>
          </p:spPr>
          <p:txBody>
            <a:bodyPr wrap="square" rtlCol="0">
              <a:spAutoFit/>
            </a:bodyPr>
            <a:lstStyle/>
            <a:p>
              <a:pPr algn="just"/>
              <a:r>
                <a:rPr lang="es-MX" sz="2000" dirty="0">
                  <a:latin typeface="Courier New" panose="02070309020205020404" pitchFamily="49" charset="0"/>
                  <a:cs typeface="Courier New" panose="02070309020205020404" pitchFamily="49" charset="0"/>
                </a:rPr>
                <a:t>La función es esta:</a:t>
              </a:r>
            </a:p>
            <a:p>
              <a:pPr algn="just"/>
              <a:endParaRPr lang="es-MX" sz="2000" dirty="0">
                <a:latin typeface="Courier New" panose="02070309020205020404" pitchFamily="49" charset="0"/>
                <a:cs typeface="Courier New" panose="02070309020205020404" pitchFamily="49" charset="0"/>
              </a:endParaRPr>
            </a:p>
            <a:p>
              <a:pPr algn="just"/>
              <a:r>
                <a:rPr lang="es-MX" sz="1400" b="1" dirty="0">
                  <a:latin typeface="Courier New" panose="02070309020205020404" pitchFamily="49" charset="0"/>
                  <a:cs typeface="Courier New" panose="02070309020205020404" pitchFamily="49" charset="0"/>
                </a:rPr>
                <a:t>#include &lt;</a:t>
              </a:r>
              <a:r>
                <a:rPr lang="es-MX" sz="1400" b="1" dirty="0" err="1">
                  <a:latin typeface="Courier New" panose="02070309020205020404" pitchFamily="49" charset="0"/>
                  <a:cs typeface="Courier New" panose="02070309020205020404" pitchFamily="49" charset="0"/>
                </a:rPr>
                <a:t>windows.h</a:t>
              </a:r>
              <a:r>
                <a:rPr lang="es-MX" sz="1400" b="1" dirty="0">
                  <a:latin typeface="Courier New" panose="02070309020205020404" pitchFamily="49" charset="0"/>
                  <a:cs typeface="Courier New" panose="02070309020205020404" pitchFamily="49" charset="0"/>
                </a:rPr>
                <a:t>&gt;  </a:t>
              </a:r>
            </a:p>
            <a:p>
              <a:pPr algn="just"/>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void</a:t>
              </a:r>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gotoxy</a:t>
              </a:r>
              <a:r>
                <a:rPr lang="es-MX" sz="1400" b="1" dirty="0">
                  <a:latin typeface="Courier New" panose="02070309020205020404" pitchFamily="49" charset="0"/>
                  <a:cs typeface="Courier New" panose="02070309020205020404" pitchFamily="49" charset="0"/>
                </a:rPr>
                <a:t>(</a:t>
              </a:r>
              <a:r>
                <a:rPr lang="es-MX" sz="1400" b="1" dirty="0" err="1">
                  <a:latin typeface="Courier New" panose="02070309020205020404" pitchFamily="49" charset="0"/>
                  <a:cs typeface="Courier New" panose="02070309020205020404" pitchFamily="49" charset="0"/>
                </a:rPr>
                <a:t>int</a:t>
              </a:r>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x,int</a:t>
              </a:r>
              <a:r>
                <a:rPr lang="es-MX" sz="1400" b="1" dirty="0">
                  <a:latin typeface="Courier New" panose="02070309020205020404" pitchFamily="49" charset="0"/>
                  <a:cs typeface="Courier New" panose="02070309020205020404" pitchFamily="49" charset="0"/>
                </a:rPr>
                <a:t> y){  </a:t>
              </a:r>
            </a:p>
            <a:p>
              <a:pPr algn="just"/>
              <a:r>
                <a:rPr lang="es-MX" sz="1400" b="1" dirty="0">
                  <a:latin typeface="Courier New" panose="02070309020205020404" pitchFamily="49" charset="0"/>
                  <a:cs typeface="Courier New" panose="02070309020205020404" pitchFamily="49" charset="0"/>
                </a:rPr>
                <a:t>  HANDLE </a:t>
              </a:r>
              <a:r>
                <a:rPr lang="es-MX" sz="1400" b="1" dirty="0" err="1">
                  <a:latin typeface="Courier New" panose="02070309020205020404" pitchFamily="49" charset="0"/>
                  <a:cs typeface="Courier New" panose="02070309020205020404" pitchFamily="49" charset="0"/>
                </a:rPr>
                <a:t>hcon</a:t>
              </a:r>
              <a:r>
                <a:rPr lang="es-MX" sz="1400" b="1" dirty="0">
                  <a:latin typeface="Courier New" panose="02070309020205020404" pitchFamily="49" charset="0"/>
                  <a:cs typeface="Courier New" panose="02070309020205020404" pitchFamily="49" charset="0"/>
                </a:rPr>
                <a:t>;  </a:t>
              </a:r>
            </a:p>
            <a:p>
              <a:pPr algn="just"/>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hcon</a:t>
              </a:r>
              <a:r>
                <a:rPr lang="es-MX" sz="1400" b="1" dirty="0">
                  <a:latin typeface="Courier New" panose="02070309020205020404" pitchFamily="49" charset="0"/>
                  <a:cs typeface="Courier New" panose="02070309020205020404" pitchFamily="49" charset="0"/>
                </a:rPr>
                <a:t>=</a:t>
              </a:r>
              <a:r>
                <a:rPr lang="es-MX" sz="1400" b="1" dirty="0" err="1">
                  <a:latin typeface="Courier New" panose="02070309020205020404" pitchFamily="49" charset="0"/>
                  <a:cs typeface="Courier New" panose="02070309020205020404" pitchFamily="49" charset="0"/>
                </a:rPr>
                <a:t>GetStdHandle</a:t>
              </a:r>
              <a:r>
                <a:rPr lang="es-MX" sz="1400" b="1" dirty="0">
                  <a:latin typeface="Courier New" panose="02070309020205020404" pitchFamily="49" charset="0"/>
                  <a:cs typeface="Courier New" panose="02070309020205020404" pitchFamily="49" charset="0"/>
                </a:rPr>
                <a:t>(STD_OUTPUT_HANDLE);  </a:t>
              </a:r>
            </a:p>
            <a:p>
              <a:pPr algn="just"/>
              <a:r>
                <a:rPr lang="es-MX" sz="1400" b="1" dirty="0">
                  <a:latin typeface="Courier New" panose="02070309020205020404" pitchFamily="49" charset="0"/>
                  <a:cs typeface="Courier New" panose="02070309020205020404" pitchFamily="49" charset="0"/>
                </a:rPr>
                <a:t>  COORD </a:t>
              </a:r>
              <a:r>
                <a:rPr lang="es-MX" sz="1400" b="1" dirty="0" err="1">
                  <a:latin typeface="Courier New" panose="02070309020205020404" pitchFamily="49" charset="0"/>
                  <a:cs typeface="Courier New" panose="02070309020205020404" pitchFamily="49" charset="0"/>
                </a:rPr>
                <a:t>dwPos</a:t>
              </a:r>
              <a:r>
                <a:rPr lang="es-MX" sz="1400" b="1" dirty="0">
                  <a:latin typeface="Courier New" panose="02070309020205020404" pitchFamily="49" charset="0"/>
                  <a:cs typeface="Courier New" panose="02070309020205020404" pitchFamily="49" charset="0"/>
                </a:rPr>
                <a:t>;  </a:t>
              </a:r>
            </a:p>
            <a:p>
              <a:pPr algn="just"/>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dwPos.X</a:t>
              </a:r>
              <a:r>
                <a:rPr lang="es-MX" sz="1400" b="1" dirty="0">
                  <a:latin typeface="Courier New" panose="02070309020205020404" pitchFamily="49" charset="0"/>
                  <a:cs typeface="Courier New" panose="02070309020205020404" pitchFamily="49" charset="0"/>
                </a:rPr>
                <a:t> = x;  </a:t>
              </a:r>
            </a:p>
            <a:p>
              <a:pPr algn="just"/>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dwPos.Y</a:t>
              </a:r>
              <a:r>
                <a:rPr lang="es-MX" sz="1400" b="1" dirty="0">
                  <a:latin typeface="Courier New" panose="02070309020205020404" pitchFamily="49" charset="0"/>
                  <a:cs typeface="Courier New" panose="02070309020205020404" pitchFamily="49" charset="0"/>
                </a:rPr>
                <a:t>= y;  </a:t>
              </a:r>
            </a:p>
            <a:p>
              <a:pPr algn="just"/>
              <a:r>
                <a:rPr lang="es-MX" sz="1400" b="1" dirty="0">
                  <a:latin typeface="Courier New" panose="02070309020205020404" pitchFamily="49" charset="0"/>
                  <a:cs typeface="Courier New" panose="02070309020205020404" pitchFamily="49" charset="0"/>
                </a:rPr>
                <a:t>  </a:t>
              </a:r>
              <a:r>
                <a:rPr lang="es-MX" sz="1400" b="1" dirty="0" err="1">
                  <a:latin typeface="Courier New" panose="02070309020205020404" pitchFamily="49" charset="0"/>
                  <a:cs typeface="Courier New" panose="02070309020205020404" pitchFamily="49" charset="0"/>
                </a:rPr>
                <a:t>SetConsoleCursorPosition</a:t>
              </a:r>
              <a:r>
                <a:rPr lang="es-MX" sz="1400" b="1" dirty="0">
                  <a:latin typeface="Courier New" panose="02070309020205020404" pitchFamily="49" charset="0"/>
                  <a:cs typeface="Courier New" panose="02070309020205020404" pitchFamily="49" charset="0"/>
                </a:rPr>
                <a:t>(</a:t>
              </a:r>
              <a:r>
                <a:rPr lang="es-MX" sz="1400" b="1" dirty="0" err="1">
                  <a:latin typeface="Courier New" panose="02070309020205020404" pitchFamily="49" charset="0"/>
                  <a:cs typeface="Courier New" panose="02070309020205020404" pitchFamily="49" charset="0"/>
                </a:rPr>
                <a:t>hcon,dwPos</a:t>
              </a:r>
              <a:r>
                <a:rPr lang="es-MX" sz="1400" b="1" dirty="0">
                  <a:latin typeface="Courier New" panose="02070309020205020404" pitchFamily="49" charset="0"/>
                  <a:cs typeface="Courier New" panose="02070309020205020404" pitchFamily="49" charset="0"/>
                </a:rPr>
                <a:t>);  </a:t>
              </a:r>
            </a:p>
            <a:p>
              <a:pPr algn="just"/>
              <a:r>
                <a:rPr lang="es-MX" sz="1400" b="1" dirty="0">
                  <a:latin typeface="Courier New" panose="02070309020205020404" pitchFamily="49" charset="0"/>
                  <a:cs typeface="Courier New" panose="02070309020205020404" pitchFamily="49" charset="0"/>
                </a:rPr>
                <a:t> } </a:t>
              </a:r>
            </a:p>
            <a:p>
              <a:pPr algn="just"/>
              <a:endParaRPr lang="es-MX" sz="1400" b="1" dirty="0">
                <a:latin typeface="Courier New" panose="02070309020205020404" pitchFamily="49" charset="0"/>
                <a:cs typeface="Courier New" panose="02070309020205020404" pitchFamily="49"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MX" sz="20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Para después en la función principal agregar:</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2000" dirty="0">
                <a:solidFill>
                  <a:prstClr val="black"/>
                </a:solidFill>
                <a:latin typeface="Courier New" panose="02070309020205020404" pitchFamily="49" charset="0"/>
                <a:cs typeface="Courier New" panose="02070309020205020404" pitchFamily="49"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s-MX" sz="2000" b="1" dirty="0">
                  <a:solidFill>
                    <a:prstClr val="black"/>
                  </a:solidFill>
                  <a:latin typeface="Courier New" panose="02070309020205020404" pitchFamily="49" charset="0"/>
                  <a:cs typeface="Courier New" panose="02070309020205020404" pitchFamily="49" charset="0"/>
                </a:rPr>
                <a:t>g</a:t>
              </a:r>
              <a:r>
                <a:rPr kumimoji="0" lang="es-MX" sz="2000" b="1" i="0" u="none" strike="noStrike" kern="1200" cap="none" spc="0" normalizeH="0" baseline="0" noProof="0" dirty="0" err="1">
                  <a:ln>
                    <a:noFill/>
                  </a:ln>
                  <a:solidFill>
                    <a:prstClr val="black"/>
                  </a:solidFill>
                  <a:effectLst/>
                  <a:uLnTx/>
                  <a:uFillTx/>
                  <a:latin typeface="Courier New" panose="02070309020205020404" pitchFamily="49" charset="0"/>
                  <a:ea typeface="+mn-ea"/>
                  <a:cs typeface="Courier New" panose="02070309020205020404" pitchFamily="49" charset="0"/>
                </a:rPr>
                <a:t>otoxy</a:t>
              </a:r>
              <a:r>
                <a:rPr kumimoji="0" lang="es-MX" sz="2000"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r>
                <a:rPr kumimoji="0" lang="es-MX" sz="2000" b="0" i="1" u="none" strike="noStrike" kern="1200" cap="none" spc="0" normalizeH="0" baseline="0" noProof="0" dirty="0" err="1">
                  <a:ln>
                    <a:noFill/>
                  </a:ln>
                  <a:solidFill>
                    <a:prstClr val="black"/>
                  </a:solidFill>
                  <a:effectLst/>
                  <a:uLnTx/>
                  <a:uFillTx/>
                  <a:latin typeface="Courier New" panose="02070309020205020404" pitchFamily="49" charset="0"/>
                  <a:ea typeface="+mn-ea"/>
                  <a:cs typeface="Courier New" panose="02070309020205020404" pitchFamily="49" charset="0"/>
                </a:rPr>
                <a:t>eje_x</a:t>
              </a:r>
              <a:r>
                <a:rPr kumimoji="0" lang="es-MX" sz="2000"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r>
                <a:rPr kumimoji="0" lang="es-MX" sz="2000" b="0"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 </a:t>
              </a:r>
              <a:r>
                <a:rPr kumimoji="0" lang="es-MX" sz="2000" b="0" i="1" u="none" strike="noStrike" kern="1200" cap="none" spc="0" normalizeH="0" baseline="0" noProof="0" dirty="0" err="1">
                  <a:ln>
                    <a:noFill/>
                  </a:ln>
                  <a:solidFill>
                    <a:prstClr val="black"/>
                  </a:solidFill>
                  <a:effectLst/>
                  <a:uLnTx/>
                  <a:uFillTx/>
                  <a:latin typeface="Courier New" panose="02070309020205020404" pitchFamily="49" charset="0"/>
                  <a:ea typeface="+mn-ea"/>
                  <a:cs typeface="Courier New" panose="02070309020205020404" pitchFamily="49" charset="0"/>
                </a:rPr>
                <a:t>eje_y</a:t>
              </a:r>
              <a:r>
                <a:rPr kumimoji="0" lang="es-MX" sz="2000" b="1" i="0" u="none" strike="noStrike" kern="1200" cap="none" spc="0" normalizeH="0" baseline="0" noProof="0" dirty="0">
                  <a:ln>
                    <a:noFill/>
                  </a:ln>
                  <a:solidFill>
                    <a:prstClr val="black"/>
                  </a:solidFill>
                  <a:effectLst/>
                  <a:uLnTx/>
                  <a:uFillTx/>
                  <a:latin typeface="Courier New" panose="02070309020205020404" pitchFamily="49" charset="0"/>
                  <a:ea typeface="+mn-ea"/>
                  <a:cs typeface="Courier New" panose="02070309020205020404" pitchFamily="49" charset="0"/>
                </a:rPr>
                <a:t>);</a:t>
              </a:r>
            </a:p>
            <a:p>
              <a:pPr algn="just"/>
              <a:endParaRPr lang="es-MX" sz="14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41085992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000" fill="hold"/>
                                        <p:tgtEl>
                                          <p:spTgt spid="12"/>
                                        </p:tgtEl>
                                        <p:attrNameLst>
                                          <p:attrName>ppt_x</p:attrName>
                                        </p:attrNameLst>
                                      </p:cBhvr>
                                      <p:tavLst>
                                        <p:tav tm="0">
                                          <p:val>
                                            <p:strVal val="#ppt_x"/>
                                          </p:val>
                                        </p:tav>
                                        <p:tav tm="100000">
                                          <p:val>
                                            <p:strVal val="#ppt_x"/>
                                          </p:val>
                                        </p:tav>
                                      </p:tavLst>
                                    </p:anim>
                                    <p:anim calcmode="lin" valueType="num">
                                      <p:cBhvr additive="base">
                                        <p:cTn id="13" dur="1000" fill="hold"/>
                                        <p:tgtEl>
                                          <p:spTgt spid="12"/>
                                        </p:tgtEl>
                                        <p:attrNameLst>
                                          <p:attrName>ppt_y</p:attrName>
                                        </p:attrNameLst>
                                      </p:cBhvr>
                                      <p:tavLst>
                                        <p:tav tm="0">
                                          <p:val>
                                            <p:strVal val="1+#ppt_h/2"/>
                                          </p:val>
                                        </p:tav>
                                        <p:tav tm="100000">
                                          <p:val>
                                            <p:strVal val="#ppt_y"/>
                                          </p:val>
                                        </p:tav>
                                      </p:tavLst>
                                    </p:anim>
                                  </p:childTnLst>
                                </p:cTn>
                              </p:par>
                              <p:par>
                                <p:cTn id="14" presetID="3" presetClass="emph" presetSubtype="2" fill="hold" grpId="1" nodeType="withEffect">
                                  <p:stCondLst>
                                    <p:cond delay="0"/>
                                  </p:stCondLst>
                                  <p:childTnLst>
                                    <p:animClr clrSpc="rgb" dir="cw">
                                      <p:cBhvr override="childStyle">
                                        <p:cTn id="15" dur="2000" fill="hold"/>
                                        <p:tgtEl>
                                          <p:spTgt spid="12"/>
                                        </p:tgtEl>
                                        <p:attrNameLst>
                                          <p:attrName>style.color</p:attrName>
                                        </p:attrNameLst>
                                      </p:cBhvr>
                                      <p:to>
                                        <a:schemeClr val="accent2"/>
                                      </p:to>
                                    </p:animClr>
                                  </p:childTnLst>
                                </p:cTn>
                              </p:par>
                              <p:par>
                                <p:cTn id="16" presetID="10" presetClass="entr" presetSubtype="0" fill="hold" grpId="0" nodeType="withEffect">
                                  <p:stCondLst>
                                    <p:cond delay="50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50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2" presetClass="entr" presetSubtype="1" fill="hold" nodeType="withEffect">
                                  <p:stCondLst>
                                    <p:cond delay="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1000" fill="hold"/>
                                        <p:tgtEl>
                                          <p:spTgt spid="22"/>
                                        </p:tgtEl>
                                        <p:attrNameLst>
                                          <p:attrName>ppt_x</p:attrName>
                                        </p:attrNameLst>
                                      </p:cBhvr>
                                      <p:tavLst>
                                        <p:tav tm="0">
                                          <p:val>
                                            <p:strVal val="#ppt_x"/>
                                          </p:val>
                                        </p:tav>
                                        <p:tav tm="100000">
                                          <p:val>
                                            <p:strVal val="#ppt_x"/>
                                          </p:val>
                                        </p:tav>
                                      </p:tavLst>
                                    </p:anim>
                                    <p:anim calcmode="lin" valueType="num">
                                      <p:cBhvr additive="base">
                                        <p:cTn id="25" dur="1000" fill="hold"/>
                                        <p:tgtEl>
                                          <p:spTgt spid="22"/>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1000"/>
                                        <p:tgtEl>
                                          <p:spTgt spid="34"/>
                                        </p:tgtEl>
                                      </p:cBhvr>
                                    </p:animEffect>
                                    <p:anim calcmode="lin" valueType="num">
                                      <p:cBhvr>
                                        <p:cTn id="31" dur="1000" fill="hold"/>
                                        <p:tgtEl>
                                          <p:spTgt spid="34"/>
                                        </p:tgtEl>
                                        <p:attrNameLst>
                                          <p:attrName>ppt_x</p:attrName>
                                        </p:attrNameLst>
                                      </p:cBhvr>
                                      <p:tavLst>
                                        <p:tav tm="0">
                                          <p:val>
                                            <p:strVal val="#ppt_x"/>
                                          </p:val>
                                        </p:tav>
                                        <p:tav tm="100000">
                                          <p:val>
                                            <p:strVal val="#ppt_x"/>
                                          </p:val>
                                        </p:tav>
                                      </p:tavLst>
                                    </p:anim>
                                    <p:anim calcmode="lin" valueType="num">
                                      <p:cBhvr>
                                        <p:cTn id="32"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5" grpId="0" animBg="1"/>
      <p:bldP spid="12" grpId="0"/>
      <p:bldP spid="12" grpId="1"/>
    </p:bldLst>
  </p:timing>
</p:sld>
</file>

<file path=ppt/theme/theme1.xml><?xml version="1.0" encoding="utf-8"?>
<a:theme xmlns:a="http://schemas.openxmlformats.org/drawingml/2006/main" name="Tema de Office">
  <a:themeElements>
    <a:clrScheme name="Verde azulado">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ma de Office">
  <a:themeElements>
    <a:clrScheme name="Verde azulado">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447E4D47B0D1A46ACECBFCE014BE54B" ma:contentTypeVersion="13" ma:contentTypeDescription="Crear nuevo documento." ma:contentTypeScope="" ma:versionID="fd305857900090f70c68e2e17c5d6483">
  <xsd:schema xmlns:xsd="http://www.w3.org/2001/XMLSchema" xmlns:xs="http://www.w3.org/2001/XMLSchema" xmlns:p="http://schemas.microsoft.com/office/2006/metadata/properties" xmlns:ns3="477ddba0-6b09-42e6-80c9-2ab2a9fa9d7b" xmlns:ns4="cd69d99a-7278-484d-9ffc-734769569feb" targetNamespace="http://schemas.microsoft.com/office/2006/metadata/properties" ma:root="true" ma:fieldsID="fcaf4607472547339e39d30f1e08c23f" ns3:_="" ns4:_="">
    <xsd:import namespace="477ddba0-6b09-42e6-80c9-2ab2a9fa9d7b"/>
    <xsd:import namespace="cd69d99a-7278-484d-9ffc-734769569feb"/>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7ddba0-6b09-42e6-80c9-2ab2a9fa9d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d69d99a-7278-484d-9ffc-734769569feb" elementFormDefault="qualified">
    <xsd:import namespace="http://schemas.microsoft.com/office/2006/documentManagement/types"/>
    <xsd:import namespace="http://schemas.microsoft.com/office/infopath/2007/PartnerControls"/>
    <xsd:element name="SharedWithUsers" ma:index="10"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les de uso compartido" ma:internalName="SharedWithDetails" ma:readOnly="true">
      <xsd:simpleType>
        <xsd:restriction base="dms:Note">
          <xsd:maxLength value="255"/>
        </xsd:restriction>
      </xsd:simpleType>
    </xsd:element>
    <xsd:element name="SharingHintHash" ma:index="12"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2249912-77AD-4858-8174-CD9244916E65}">
  <ds:schemaRefs>
    <ds:schemaRef ds:uri="http://schemas.microsoft.com/sharepoint/v3/contenttype/forms"/>
  </ds:schemaRefs>
</ds:datastoreItem>
</file>

<file path=customXml/itemProps2.xml><?xml version="1.0" encoding="utf-8"?>
<ds:datastoreItem xmlns:ds="http://schemas.openxmlformats.org/officeDocument/2006/customXml" ds:itemID="{45E8651E-F69E-4C40-A756-4A56CE8836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77ddba0-6b09-42e6-80c9-2ab2a9fa9d7b"/>
    <ds:schemaRef ds:uri="cd69d99a-7278-484d-9ffc-734769569f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AE92D55-3348-4608-933F-2120F0ACB9C9}">
  <ds:schemaRefs>
    <ds:schemaRef ds:uri="http://purl.org/dc/elements/1.1/"/>
    <ds:schemaRef ds:uri="http://purl.org/dc/dcmitype/"/>
    <ds:schemaRef ds:uri="http://www.w3.org/XML/1998/namespace"/>
    <ds:schemaRef ds:uri="http://schemas.openxmlformats.org/package/2006/metadata/core-properties"/>
    <ds:schemaRef ds:uri="http://purl.org/dc/terms/"/>
    <ds:schemaRef ds:uri="http://schemas.microsoft.com/office/2006/documentManagement/types"/>
    <ds:schemaRef ds:uri="http://schemas.microsoft.com/office/2006/metadata/properties"/>
    <ds:schemaRef ds:uri="http://schemas.microsoft.com/office/infopath/2007/PartnerControls"/>
    <ds:schemaRef ds:uri="cd69d99a-7278-484d-9ffc-734769569feb"/>
    <ds:schemaRef ds:uri="477ddba0-6b09-42e6-80c9-2ab2a9fa9d7b"/>
  </ds:schemaRefs>
</ds:datastoreItem>
</file>

<file path=docProps/app.xml><?xml version="1.0" encoding="utf-8"?>
<Properties xmlns="http://schemas.openxmlformats.org/officeDocument/2006/extended-properties" xmlns:vt="http://schemas.openxmlformats.org/officeDocument/2006/docPropsVTypes">
  <TotalTime>0</TotalTime>
  <Words>628</Words>
  <Application>Microsoft Office PowerPoint</Application>
  <PresentationFormat>Panorámica</PresentationFormat>
  <Paragraphs>96</Paragraphs>
  <Slides>11</Slides>
  <Notes>0</Notes>
  <HiddenSlides>0</HiddenSlides>
  <MMClips>4</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11</vt:i4>
      </vt:variant>
    </vt:vector>
  </HeadingPairs>
  <TitlesOfParts>
    <vt:vector size="19" baseType="lpstr">
      <vt:lpstr>Arial</vt:lpstr>
      <vt:lpstr>Calibri</vt:lpstr>
      <vt:lpstr>Calibri Light</vt:lpstr>
      <vt:lpstr>Candara</vt:lpstr>
      <vt:lpstr>Courier New</vt:lpstr>
      <vt:lpstr>Wingdings</vt:lpstr>
      <vt:lpstr>Tema de Office</vt:lpstr>
      <vt:lpstr>1_Tema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FRANCISCO GALLO RAMIREZ</dc:creator>
  <cp:lastModifiedBy>JUAN FRANCISCO GALLO RAMIREZ</cp:lastModifiedBy>
  <cp:revision>2</cp:revision>
  <dcterms:created xsi:type="dcterms:W3CDTF">2022-09-22T23:35:48Z</dcterms:created>
  <dcterms:modified xsi:type="dcterms:W3CDTF">2022-09-24T05:50:40Z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0x010100A447E4D47B0D1A46ACECBFCE014BE54B</vt:lpwstr>
  </property>
</Properties>
</file>

<file path=docProps/thumbnail.jpeg>
</file>